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71" r:id="rId8"/>
    <p:sldId id="274" r:id="rId9"/>
    <p:sldId id="265" r:id="rId10"/>
    <p:sldId id="275" r:id="rId11"/>
    <p:sldId id="262" r:id="rId12"/>
    <p:sldId id="272" r:id="rId13"/>
    <p:sldId id="266" r:id="rId14"/>
    <p:sldId id="276" r:id="rId15"/>
    <p:sldId id="277" r:id="rId16"/>
    <p:sldId id="263" r:id="rId17"/>
    <p:sldId id="273" r:id="rId18"/>
    <p:sldId id="267" r:id="rId19"/>
    <p:sldId id="278" r:id="rId20"/>
    <p:sldId id="264" r:id="rId21"/>
    <p:sldId id="268" r:id="rId22"/>
    <p:sldId id="269" r:id="rId23"/>
    <p:sldId id="270" r:id="rId24"/>
    <p:sldId id="279" r:id="rId25"/>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55" d="100"/>
          <a:sy n="55" d="100"/>
        </p:scale>
        <p:origin x="102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3743D2-B8EB-429C-92A9-901CE0858D59}" type="datetimeFigureOut">
              <a:rPr kumimoji="1" lang="ja-JP" altLang="en-US" smtClean="0"/>
              <a:t>2024/8/24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6BC534-8943-4738-9078-578EBD0FF32F}" type="slidenum">
              <a:rPr kumimoji="1" lang="ja-JP" altLang="en-US" smtClean="0"/>
              <a:t>‹#›</a:t>
            </a:fld>
            <a:endParaRPr kumimoji="1" lang="ja-JP" altLang="en-US"/>
          </a:p>
        </p:txBody>
      </p:sp>
    </p:spTree>
    <p:extLst>
      <p:ext uri="{BB962C8B-B14F-4D97-AF65-F5344CB8AC3E}">
        <p14:creationId xmlns:p14="http://schemas.microsoft.com/office/powerpoint/2010/main" val="12198181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0F6BC534-8943-4738-9078-578EBD0FF32F}" type="slidenum">
              <a:rPr kumimoji="1" lang="ja-JP" altLang="en-US" smtClean="0"/>
              <a:t>14</a:t>
            </a:fld>
            <a:endParaRPr kumimoji="1" lang="ja-JP" altLang="en-US"/>
          </a:p>
        </p:txBody>
      </p:sp>
    </p:spTree>
    <p:extLst>
      <p:ext uri="{BB962C8B-B14F-4D97-AF65-F5344CB8AC3E}">
        <p14:creationId xmlns:p14="http://schemas.microsoft.com/office/powerpoint/2010/main" val="186010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0D02966-B4C4-51BF-DF7E-BE978BB8A962}"/>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4077BE51-4A66-1439-B774-8A66BF8DB6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3E4E6D8D-B682-89CE-4E21-9E17CDA7EE5D}"/>
              </a:ext>
            </a:extLst>
          </p:cNvPr>
          <p:cNvSpPr>
            <a:spLocks noGrp="1"/>
          </p:cNvSpPr>
          <p:nvPr>
            <p:ph type="dt" sz="half" idx="10"/>
          </p:nvPr>
        </p:nvSpPr>
        <p:spPr/>
        <p:txBody>
          <a:bodyPr/>
          <a:lstStyle/>
          <a:p>
            <a:fld id="{731F0CFB-C70B-4215-AD39-B43C56ED00B3}" type="datetimeFigureOut">
              <a:rPr kumimoji="1" lang="ja-JP" altLang="en-US" smtClean="0"/>
              <a:t>2024/8/24</a:t>
            </a:fld>
            <a:endParaRPr kumimoji="1" lang="ja-JP" altLang="en-US"/>
          </a:p>
        </p:txBody>
      </p:sp>
      <p:sp>
        <p:nvSpPr>
          <p:cNvPr id="5" name="フッター プレースホルダー 4">
            <a:extLst>
              <a:ext uri="{FF2B5EF4-FFF2-40B4-BE49-F238E27FC236}">
                <a16:creationId xmlns:a16="http://schemas.microsoft.com/office/drawing/2014/main" id="{1B21F1BB-476C-5116-C200-D4042391920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96F2CB-1492-9E66-5D6F-509D8DE7F3DB}"/>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623790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B2A39E6-095B-DCD9-3E0E-CF830015C71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3E11BFD0-AC6A-CDF6-2EF6-DDF6A05236A2}"/>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07E256-3ABC-EE4C-0AD9-B15BBEC55845}"/>
              </a:ext>
            </a:extLst>
          </p:cNvPr>
          <p:cNvSpPr>
            <a:spLocks noGrp="1"/>
          </p:cNvSpPr>
          <p:nvPr>
            <p:ph type="dt" sz="half" idx="10"/>
          </p:nvPr>
        </p:nvSpPr>
        <p:spPr/>
        <p:txBody>
          <a:bodyPr/>
          <a:lstStyle/>
          <a:p>
            <a:fld id="{731F0CFB-C70B-4215-AD39-B43C56ED00B3}" type="datetimeFigureOut">
              <a:rPr kumimoji="1" lang="ja-JP" altLang="en-US" smtClean="0"/>
              <a:t>2024/8/24</a:t>
            </a:fld>
            <a:endParaRPr kumimoji="1" lang="ja-JP" altLang="en-US"/>
          </a:p>
        </p:txBody>
      </p:sp>
      <p:sp>
        <p:nvSpPr>
          <p:cNvPr id="5" name="フッター プレースホルダー 4">
            <a:extLst>
              <a:ext uri="{FF2B5EF4-FFF2-40B4-BE49-F238E27FC236}">
                <a16:creationId xmlns:a16="http://schemas.microsoft.com/office/drawing/2014/main" id="{A91B10B7-89F5-BA68-8495-EE135BF2132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72FBEF2-AD71-E64B-1A76-AA8419D27EA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1617890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AD53C4F5-0EDF-3015-0A2A-F536FBF0FCA3}"/>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516C31D-1329-EAB1-5E00-99560C216C3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F5660ADE-C37E-E475-8149-F9872FC0F073}"/>
              </a:ext>
            </a:extLst>
          </p:cNvPr>
          <p:cNvSpPr>
            <a:spLocks noGrp="1"/>
          </p:cNvSpPr>
          <p:nvPr>
            <p:ph type="dt" sz="half" idx="10"/>
          </p:nvPr>
        </p:nvSpPr>
        <p:spPr/>
        <p:txBody>
          <a:bodyPr/>
          <a:lstStyle/>
          <a:p>
            <a:fld id="{731F0CFB-C70B-4215-AD39-B43C56ED00B3}" type="datetimeFigureOut">
              <a:rPr kumimoji="1" lang="ja-JP" altLang="en-US" smtClean="0"/>
              <a:t>2024/8/24</a:t>
            </a:fld>
            <a:endParaRPr kumimoji="1" lang="ja-JP" altLang="en-US"/>
          </a:p>
        </p:txBody>
      </p:sp>
      <p:sp>
        <p:nvSpPr>
          <p:cNvPr id="5" name="フッター プレースホルダー 4">
            <a:extLst>
              <a:ext uri="{FF2B5EF4-FFF2-40B4-BE49-F238E27FC236}">
                <a16:creationId xmlns:a16="http://schemas.microsoft.com/office/drawing/2014/main" id="{355F3D5F-8025-849A-10DE-167C94C37B7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F55C819-8A08-4E85-5EF6-0BFC33DCACBB}"/>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42336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005FCEC-39CE-3DE3-E7BC-0CB2371CED2F}"/>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92903EE-C97B-69A6-3F3D-81B4C7CC1A5B}"/>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83A0EA45-FF82-0B77-B6CF-86D97970CB34}"/>
              </a:ext>
            </a:extLst>
          </p:cNvPr>
          <p:cNvSpPr>
            <a:spLocks noGrp="1"/>
          </p:cNvSpPr>
          <p:nvPr>
            <p:ph type="dt" sz="half" idx="10"/>
          </p:nvPr>
        </p:nvSpPr>
        <p:spPr/>
        <p:txBody>
          <a:bodyPr/>
          <a:lstStyle/>
          <a:p>
            <a:fld id="{731F0CFB-C70B-4215-AD39-B43C56ED00B3}" type="datetimeFigureOut">
              <a:rPr kumimoji="1" lang="ja-JP" altLang="en-US" smtClean="0"/>
              <a:t>2024/8/24</a:t>
            </a:fld>
            <a:endParaRPr kumimoji="1" lang="ja-JP" altLang="en-US"/>
          </a:p>
        </p:txBody>
      </p:sp>
      <p:sp>
        <p:nvSpPr>
          <p:cNvPr id="5" name="フッター プレースホルダー 4">
            <a:extLst>
              <a:ext uri="{FF2B5EF4-FFF2-40B4-BE49-F238E27FC236}">
                <a16:creationId xmlns:a16="http://schemas.microsoft.com/office/drawing/2014/main" id="{AB0DD1E2-9740-CDC2-A5CE-DF36011FF64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4AFFE47-78E0-5D15-53DB-7699D1819766}"/>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782169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D3E075F-97DF-E8E0-2452-985F87BC70CB}"/>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8A88CF8-E72F-1B5B-050B-1F257CE67E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94485FA-C4CB-57E8-3BE5-E37EFA6EA2D8}"/>
              </a:ext>
            </a:extLst>
          </p:cNvPr>
          <p:cNvSpPr>
            <a:spLocks noGrp="1"/>
          </p:cNvSpPr>
          <p:nvPr>
            <p:ph type="dt" sz="half" idx="10"/>
          </p:nvPr>
        </p:nvSpPr>
        <p:spPr/>
        <p:txBody>
          <a:bodyPr/>
          <a:lstStyle/>
          <a:p>
            <a:fld id="{731F0CFB-C70B-4215-AD39-B43C56ED00B3}" type="datetimeFigureOut">
              <a:rPr kumimoji="1" lang="ja-JP" altLang="en-US" smtClean="0"/>
              <a:t>2024/8/24</a:t>
            </a:fld>
            <a:endParaRPr kumimoji="1" lang="ja-JP" altLang="en-US"/>
          </a:p>
        </p:txBody>
      </p:sp>
      <p:sp>
        <p:nvSpPr>
          <p:cNvPr id="5" name="フッター プレースホルダー 4">
            <a:extLst>
              <a:ext uri="{FF2B5EF4-FFF2-40B4-BE49-F238E27FC236}">
                <a16:creationId xmlns:a16="http://schemas.microsoft.com/office/drawing/2014/main" id="{6D683E78-3C7F-ADD9-96A5-5C89860EBE0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12F8C25-164D-5796-44F2-18B9111D2A7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3580441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6A2B02-7FA5-FEC8-F908-4F9E0FDBC43E}"/>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9D7DF9E-DB51-7F30-7A12-87211C6AE103}"/>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07FD68C9-28A9-37F9-8C89-349742ABC370}"/>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A8D1608F-2F2A-6963-82BB-7B40BAC020D3}"/>
              </a:ext>
            </a:extLst>
          </p:cNvPr>
          <p:cNvSpPr>
            <a:spLocks noGrp="1"/>
          </p:cNvSpPr>
          <p:nvPr>
            <p:ph type="dt" sz="half" idx="10"/>
          </p:nvPr>
        </p:nvSpPr>
        <p:spPr/>
        <p:txBody>
          <a:bodyPr/>
          <a:lstStyle/>
          <a:p>
            <a:fld id="{731F0CFB-C70B-4215-AD39-B43C56ED00B3}" type="datetimeFigureOut">
              <a:rPr kumimoji="1" lang="ja-JP" altLang="en-US" smtClean="0"/>
              <a:t>2024/8/24</a:t>
            </a:fld>
            <a:endParaRPr kumimoji="1" lang="ja-JP" altLang="en-US"/>
          </a:p>
        </p:txBody>
      </p:sp>
      <p:sp>
        <p:nvSpPr>
          <p:cNvPr id="6" name="フッター プレースホルダー 5">
            <a:extLst>
              <a:ext uri="{FF2B5EF4-FFF2-40B4-BE49-F238E27FC236}">
                <a16:creationId xmlns:a16="http://schemas.microsoft.com/office/drawing/2014/main" id="{8D4CD414-4486-4B7D-76AC-84FE53402DD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11BE9723-F066-F43B-09C3-C5445D2A3B42}"/>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68258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0612ED8-9DF3-8E91-0680-15E6CB9C735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A0D7ED8-E4D9-7381-4A5C-6C952267AF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9A71EA4-89A9-D829-9BF2-B05E81693A9B}"/>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A1FC51B8-BA29-0DB4-EC1B-F320725A91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B3585179-B940-02BB-4047-CDC3B697EA23}"/>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2A2AB286-BEFB-EEDE-9EC1-2ABE418859DC}"/>
              </a:ext>
            </a:extLst>
          </p:cNvPr>
          <p:cNvSpPr>
            <a:spLocks noGrp="1"/>
          </p:cNvSpPr>
          <p:nvPr>
            <p:ph type="dt" sz="half" idx="10"/>
          </p:nvPr>
        </p:nvSpPr>
        <p:spPr/>
        <p:txBody>
          <a:bodyPr/>
          <a:lstStyle/>
          <a:p>
            <a:fld id="{731F0CFB-C70B-4215-AD39-B43C56ED00B3}" type="datetimeFigureOut">
              <a:rPr kumimoji="1" lang="ja-JP" altLang="en-US" smtClean="0"/>
              <a:t>2024/8/24</a:t>
            </a:fld>
            <a:endParaRPr kumimoji="1" lang="ja-JP" altLang="en-US"/>
          </a:p>
        </p:txBody>
      </p:sp>
      <p:sp>
        <p:nvSpPr>
          <p:cNvPr id="8" name="フッター プレースホルダー 7">
            <a:extLst>
              <a:ext uri="{FF2B5EF4-FFF2-40B4-BE49-F238E27FC236}">
                <a16:creationId xmlns:a16="http://schemas.microsoft.com/office/drawing/2014/main" id="{5C50638C-3218-5640-EE8E-8683B0C43E7B}"/>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399446F4-A720-4ABE-E66F-B7FED8745C7F}"/>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42121745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DA6027-4CFD-D269-E138-DB81B1DDC72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839C1CE3-BB6B-D060-4113-29383C980DEF}"/>
              </a:ext>
            </a:extLst>
          </p:cNvPr>
          <p:cNvSpPr>
            <a:spLocks noGrp="1"/>
          </p:cNvSpPr>
          <p:nvPr>
            <p:ph type="dt" sz="half" idx="10"/>
          </p:nvPr>
        </p:nvSpPr>
        <p:spPr/>
        <p:txBody>
          <a:bodyPr/>
          <a:lstStyle/>
          <a:p>
            <a:fld id="{731F0CFB-C70B-4215-AD39-B43C56ED00B3}" type="datetimeFigureOut">
              <a:rPr kumimoji="1" lang="ja-JP" altLang="en-US" smtClean="0"/>
              <a:t>2024/8/24</a:t>
            </a:fld>
            <a:endParaRPr kumimoji="1" lang="ja-JP" altLang="en-US"/>
          </a:p>
        </p:txBody>
      </p:sp>
      <p:sp>
        <p:nvSpPr>
          <p:cNvPr id="4" name="フッター プレースホルダー 3">
            <a:extLst>
              <a:ext uri="{FF2B5EF4-FFF2-40B4-BE49-F238E27FC236}">
                <a16:creationId xmlns:a16="http://schemas.microsoft.com/office/drawing/2014/main" id="{F9CC266E-324B-D56E-CF19-692FF0101FBD}"/>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5AC5ED51-8890-FE45-2277-6147AC1DF906}"/>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573486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1C1FB3E-8EFF-73AB-1ED6-2192DF438E4F}"/>
              </a:ext>
            </a:extLst>
          </p:cNvPr>
          <p:cNvSpPr>
            <a:spLocks noGrp="1"/>
          </p:cNvSpPr>
          <p:nvPr>
            <p:ph type="dt" sz="half" idx="10"/>
          </p:nvPr>
        </p:nvSpPr>
        <p:spPr/>
        <p:txBody>
          <a:bodyPr/>
          <a:lstStyle/>
          <a:p>
            <a:fld id="{731F0CFB-C70B-4215-AD39-B43C56ED00B3}" type="datetimeFigureOut">
              <a:rPr kumimoji="1" lang="ja-JP" altLang="en-US" smtClean="0"/>
              <a:t>2024/8/24</a:t>
            </a:fld>
            <a:endParaRPr kumimoji="1" lang="ja-JP" altLang="en-US"/>
          </a:p>
        </p:txBody>
      </p:sp>
      <p:sp>
        <p:nvSpPr>
          <p:cNvPr id="3" name="フッター プレースホルダー 2">
            <a:extLst>
              <a:ext uri="{FF2B5EF4-FFF2-40B4-BE49-F238E27FC236}">
                <a16:creationId xmlns:a16="http://schemas.microsoft.com/office/drawing/2014/main" id="{5DE896A5-FE6E-1287-5467-442CE6B0AFB0}"/>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A67B03FC-B674-34AB-4A5D-8BD541D8C12A}"/>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2124208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EAD80B9-2FFF-31F6-EAAD-C34671EABF0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237EC23-83C8-2F01-1EEC-4507F8AE9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67096B25-2609-EE28-87CF-E29DD6EB7E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1EFBE6BC-D303-99B6-F70C-1FB7F4E6D330}"/>
              </a:ext>
            </a:extLst>
          </p:cNvPr>
          <p:cNvSpPr>
            <a:spLocks noGrp="1"/>
          </p:cNvSpPr>
          <p:nvPr>
            <p:ph type="dt" sz="half" idx="10"/>
          </p:nvPr>
        </p:nvSpPr>
        <p:spPr/>
        <p:txBody>
          <a:bodyPr/>
          <a:lstStyle/>
          <a:p>
            <a:fld id="{731F0CFB-C70B-4215-AD39-B43C56ED00B3}" type="datetimeFigureOut">
              <a:rPr kumimoji="1" lang="ja-JP" altLang="en-US" smtClean="0"/>
              <a:t>2024/8/24</a:t>
            </a:fld>
            <a:endParaRPr kumimoji="1" lang="ja-JP" altLang="en-US"/>
          </a:p>
        </p:txBody>
      </p:sp>
      <p:sp>
        <p:nvSpPr>
          <p:cNvPr id="6" name="フッター プレースホルダー 5">
            <a:extLst>
              <a:ext uri="{FF2B5EF4-FFF2-40B4-BE49-F238E27FC236}">
                <a16:creationId xmlns:a16="http://schemas.microsoft.com/office/drawing/2014/main" id="{88051762-0172-EEF3-C75D-05381808B5BF}"/>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CEFEC3A-92D7-D2C8-9681-2B17CA1C8CC3}"/>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13421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B68278D-5693-BFEA-79DD-B576252C4FAE}"/>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88C44EDA-D9DB-2D0D-7D07-1475069B5B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BE647C4E-7FB8-CB7D-4C9D-6EAA3F85BC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038FF0A9-FAD8-3983-0FF3-FF8AE114DE29}"/>
              </a:ext>
            </a:extLst>
          </p:cNvPr>
          <p:cNvSpPr>
            <a:spLocks noGrp="1"/>
          </p:cNvSpPr>
          <p:nvPr>
            <p:ph type="dt" sz="half" idx="10"/>
          </p:nvPr>
        </p:nvSpPr>
        <p:spPr/>
        <p:txBody>
          <a:bodyPr/>
          <a:lstStyle/>
          <a:p>
            <a:fld id="{731F0CFB-C70B-4215-AD39-B43C56ED00B3}" type="datetimeFigureOut">
              <a:rPr kumimoji="1" lang="ja-JP" altLang="en-US" smtClean="0"/>
              <a:t>2024/8/24</a:t>
            </a:fld>
            <a:endParaRPr kumimoji="1" lang="ja-JP" altLang="en-US"/>
          </a:p>
        </p:txBody>
      </p:sp>
      <p:sp>
        <p:nvSpPr>
          <p:cNvPr id="6" name="フッター プレースホルダー 5">
            <a:extLst>
              <a:ext uri="{FF2B5EF4-FFF2-40B4-BE49-F238E27FC236}">
                <a16:creationId xmlns:a16="http://schemas.microsoft.com/office/drawing/2014/main" id="{15E7D336-F912-75C5-2B9B-5C231ED345FE}"/>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8E7CBDB-1FCE-C291-1F6C-00B47C23994F}"/>
              </a:ext>
            </a:extLst>
          </p:cNvPr>
          <p:cNvSpPr>
            <a:spLocks noGrp="1"/>
          </p:cNvSpPr>
          <p:nvPr>
            <p:ph type="sldNum" sz="quarter" idx="12"/>
          </p:nvPr>
        </p:nvSpPr>
        <p:spPr/>
        <p:txBody>
          <a:body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2796868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7006E81-A916-79CC-D508-ACFC4A161F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02285CB-9767-731D-F263-6DC7BD878E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3739145-4A11-A9A9-86F9-D24240BD36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1F0CFB-C70B-4215-AD39-B43C56ED00B3}" type="datetimeFigureOut">
              <a:rPr kumimoji="1" lang="ja-JP" altLang="en-US" smtClean="0"/>
              <a:t>2024/8/24</a:t>
            </a:fld>
            <a:endParaRPr kumimoji="1" lang="ja-JP" altLang="en-US"/>
          </a:p>
        </p:txBody>
      </p:sp>
      <p:sp>
        <p:nvSpPr>
          <p:cNvPr id="5" name="フッター プレースホルダー 4">
            <a:extLst>
              <a:ext uri="{FF2B5EF4-FFF2-40B4-BE49-F238E27FC236}">
                <a16:creationId xmlns:a16="http://schemas.microsoft.com/office/drawing/2014/main" id="{6675BD18-E8A2-CEFD-E478-1306AEE288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710E3A4C-D96F-9CD2-A5AF-84CDB60C8F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F40970-628F-44CE-B93C-93E092CCBEC1}" type="slidenum">
              <a:rPr kumimoji="1" lang="ja-JP" altLang="en-US" smtClean="0"/>
              <a:t>‹#›</a:t>
            </a:fld>
            <a:endParaRPr kumimoji="1" lang="ja-JP" altLang="en-US"/>
          </a:p>
        </p:txBody>
      </p:sp>
    </p:spTree>
    <p:extLst>
      <p:ext uri="{BB962C8B-B14F-4D97-AF65-F5344CB8AC3E}">
        <p14:creationId xmlns:p14="http://schemas.microsoft.com/office/powerpoint/2010/main" val="1265626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804655-5D0E-562C-D42A-E02B3D448482}"/>
              </a:ext>
            </a:extLst>
          </p:cNvPr>
          <p:cNvPicPr>
            <a:picLocks noChangeAspect="1"/>
          </p:cNvPicPr>
          <p:nvPr/>
        </p:nvPicPr>
        <p:blipFill>
          <a:blip r:embed="rId2">
            <a:alphaModFix amt="65000"/>
            <a:extLst>
              <a:ext uri="{28A0092B-C50C-407E-A947-70E740481C1C}">
                <a14:useLocalDpi xmlns:a14="http://schemas.microsoft.com/office/drawing/2010/main" val="0"/>
              </a:ext>
            </a:extLst>
          </a:blip>
          <a:stretch>
            <a:fillRect/>
          </a:stretch>
        </p:blipFill>
        <p:spPr>
          <a:xfrm>
            <a:off x="-2" y="-1"/>
            <a:ext cx="12192002" cy="6858001"/>
          </a:xfrm>
          <a:prstGeom prst="rect">
            <a:avLst/>
          </a:prstGeom>
        </p:spPr>
      </p:pic>
    </p:spTree>
    <p:extLst>
      <p:ext uri="{BB962C8B-B14F-4D97-AF65-F5344CB8AC3E}">
        <p14:creationId xmlns:p14="http://schemas.microsoft.com/office/powerpoint/2010/main" val="2370337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シナリオパート⑤</a:t>
            </a:r>
          </a:p>
        </p:txBody>
      </p:sp>
      <p:sp>
        <p:nvSpPr>
          <p:cNvPr id="3" name="コンテンツ プレースホルダー 2">
            <a:extLst>
              <a:ext uri="{FF2B5EF4-FFF2-40B4-BE49-F238E27FC236}">
                <a16:creationId xmlns:a16="http://schemas.microsoft.com/office/drawing/2014/main" id="{64181A94-0EBF-2F3E-0160-0852A58103AC}"/>
              </a:ext>
            </a:extLst>
          </p:cNvPr>
          <p:cNvSpPr>
            <a:spLocks noGrp="1"/>
          </p:cNvSpPr>
          <p:nvPr>
            <p:ph idx="1"/>
          </p:nvPr>
        </p:nvSpPr>
        <p:spPr>
          <a:xfrm>
            <a:off x="838200" y="1825625"/>
            <a:ext cx="7414260" cy="4351338"/>
          </a:xfrm>
        </p:spPr>
        <p:txBody>
          <a:bodyPr>
            <a:normAutofit/>
          </a:bodyPr>
          <a:lstStyle/>
          <a:p>
            <a:pPr marL="0" indent="0">
              <a:buNone/>
            </a:pPr>
            <a:r>
              <a:rPr kumimoji="1" lang="ja-JP" altLang="en-US" sz="2000" dirty="0"/>
              <a:t>初めてシナリオを書くに当たって、ほんの少し二次創作をしていた経験が生かせないかと考えた</a:t>
            </a:r>
            <a:r>
              <a:rPr kumimoji="1" lang="en-US" altLang="ja-JP" sz="2000" dirty="0"/>
              <a:t>(</a:t>
            </a:r>
            <a:r>
              <a:rPr kumimoji="1" lang="ja-JP" altLang="en-US" sz="2000" dirty="0"/>
              <a:t>というよりそうでなければ書けないと考えた</a:t>
            </a:r>
            <a:r>
              <a:rPr kumimoji="1" lang="en-US" altLang="ja-JP" sz="2000" dirty="0"/>
              <a:t>)</a:t>
            </a:r>
            <a:r>
              <a:rPr kumimoji="1" lang="ja-JP" altLang="en-US" sz="2000" dirty="0"/>
              <a:t>。</a:t>
            </a:r>
            <a:endParaRPr kumimoji="1" lang="en-US" altLang="ja-JP" sz="2000" dirty="0"/>
          </a:p>
          <a:p>
            <a:pPr marL="0" indent="0">
              <a:buNone/>
            </a:pPr>
            <a:r>
              <a:rPr kumimoji="1" lang="ja-JP" altLang="en-US" sz="2000" dirty="0"/>
              <a:t>そこで、過去編があると仮定</a:t>
            </a:r>
            <a:r>
              <a:rPr kumimoji="1" lang="en-US" altLang="ja-JP" sz="2000" dirty="0"/>
              <a:t>(</a:t>
            </a:r>
            <a:r>
              <a:rPr kumimoji="1" lang="ja-JP" altLang="en-US" sz="2000" dirty="0"/>
              <a:t>重要な出来事のみ設定</a:t>
            </a:r>
            <a:r>
              <a:rPr kumimoji="1" lang="en-US" altLang="ja-JP" sz="2000" dirty="0"/>
              <a:t>)</a:t>
            </a:r>
            <a:r>
              <a:rPr kumimoji="1" lang="ja-JP" altLang="en-US" sz="2000" dirty="0"/>
              <a:t>し、それに対する続編</a:t>
            </a:r>
            <a:r>
              <a:rPr lang="en-US" altLang="ja-JP" sz="2000" dirty="0"/>
              <a:t>(</a:t>
            </a:r>
            <a:r>
              <a:rPr lang="ja-JP" altLang="en-US" sz="2000" dirty="0"/>
              <a:t>二次創作</a:t>
            </a:r>
            <a:r>
              <a:rPr lang="en-US" altLang="ja-JP" sz="2000" dirty="0"/>
              <a:t>)</a:t>
            </a:r>
            <a:r>
              <a:rPr lang="ja-JP" altLang="en-US" sz="2000" dirty="0"/>
              <a:t>のような形で本作のシナリオを書き始めた。さらに、ゲームとして作れるのはせいぜい</a:t>
            </a:r>
            <a:r>
              <a:rPr lang="en-US" altLang="ja-JP" sz="2000" dirty="0"/>
              <a:t>1</a:t>
            </a:r>
            <a:r>
              <a:rPr lang="ja-JP" altLang="en-US" sz="2000" dirty="0"/>
              <a:t>時間程度であるため、作中世界の奥行きを確保するために本作の後に真の戦いがある、という構成とした。</a:t>
            </a:r>
            <a:r>
              <a:rPr lang="en-US" altLang="ja-JP" sz="2000" dirty="0"/>
              <a:t>interlude(</a:t>
            </a:r>
            <a:r>
              <a:rPr lang="ja-JP" altLang="en-US" sz="2000" dirty="0"/>
              <a:t>幕間</a:t>
            </a:r>
            <a:r>
              <a:rPr lang="en-US" altLang="ja-JP" sz="2000" dirty="0"/>
              <a:t>)</a:t>
            </a:r>
            <a:r>
              <a:rPr lang="ja-JP" altLang="en-US" sz="2000" dirty="0"/>
              <a:t>とはそういう意味である。</a:t>
            </a:r>
            <a:endParaRPr lang="en-US" altLang="ja-JP" sz="2000" dirty="0"/>
          </a:p>
          <a:p>
            <a:pPr marL="0" indent="0">
              <a:buNone/>
            </a:pPr>
            <a:r>
              <a:rPr kumimoji="1" lang="ja-JP" altLang="en-US" sz="2000" dirty="0"/>
              <a:t>文章量としては数十分で読める程度だが、それでも伏線の管理や設定に一貫性を持たせるのは難しかったため、改めてシナリオライターのすごさを実感した。</a:t>
            </a:r>
            <a:endParaRPr kumimoji="1" lang="en-US" altLang="ja-JP" sz="2000" dirty="0"/>
          </a:p>
          <a:p>
            <a:pPr marL="0" indent="0">
              <a:buNone/>
            </a:pPr>
            <a:endParaRPr kumimoji="1" lang="ja-JP" altLang="en-US" sz="2000" dirty="0"/>
          </a:p>
        </p:txBody>
      </p:sp>
      <p:sp>
        <p:nvSpPr>
          <p:cNvPr id="4" name="テキスト ボックス 3">
            <a:extLst>
              <a:ext uri="{FF2B5EF4-FFF2-40B4-BE49-F238E27FC236}">
                <a16:creationId xmlns:a16="http://schemas.microsoft.com/office/drawing/2014/main" id="{838DC8CF-702E-A096-BDD3-BC76871A31B3}"/>
              </a:ext>
            </a:extLst>
          </p:cNvPr>
          <p:cNvSpPr txBox="1"/>
          <p:nvPr/>
        </p:nvSpPr>
        <p:spPr>
          <a:xfrm>
            <a:off x="8972550" y="1895296"/>
            <a:ext cx="2880360" cy="830997"/>
          </a:xfrm>
          <a:prstGeom prst="rect">
            <a:avLst/>
          </a:prstGeom>
          <a:noFill/>
          <a:ln>
            <a:solidFill>
              <a:schemeClr val="tx1"/>
            </a:solidFill>
          </a:ln>
        </p:spPr>
        <p:txBody>
          <a:bodyPr wrap="square" rtlCol="0">
            <a:spAutoFit/>
          </a:bodyPr>
          <a:lstStyle/>
          <a:p>
            <a:pPr algn="ctr"/>
            <a:r>
              <a:rPr kumimoji="1" lang="ja-JP" altLang="en-US" sz="2400" dirty="0"/>
              <a:t>聖妖大戦 </a:t>
            </a:r>
            <a:r>
              <a:rPr kumimoji="1" lang="en-US" altLang="ja-JP" sz="2400" dirty="0"/>
              <a:t>~zero~</a:t>
            </a:r>
          </a:p>
          <a:p>
            <a:pPr algn="ctr"/>
            <a:r>
              <a:rPr lang="en-US" altLang="ja-JP" sz="2400" dirty="0"/>
              <a:t>(</a:t>
            </a:r>
            <a:r>
              <a:rPr lang="ja-JP" altLang="en-US" sz="2400" dirty="0"/>
              <a:t>過去編</a:t>
            </a:r>
            <a:r>
              <a:rPr lang="en-US" altLang="ja-JP" sz="2400" dirty="0"/>
              <a:t>)</a:t>
            </a:r>
            <a:endParaRPr kumimoji="1" lang="ja-JP" altLang="en-US" sz="2400" dirty="0"/>
          </a:p>
        </p:txBody>
      </p:sp>
      <p:sp>
        <p:nvSpPr>
          <p:cNvPr id="5" name="テキスト ボックス 4">
            <a:extLst>
              <a:ext uri="{FF2B5EF4-FFF2-40B4-BE49-F238E27FC236}">
                <a16:creationId xmlns:a16="http://schemas.microsoft.com/office/drawing/2014/main" id="{5AF3001A-EDB5-8D36-D30B-5A7DDD02438E}"/>
              </a:ext>
            </a:extLst>
          </p:cNvPr>
          <p:cNvSpPr txBox="1"/>
          <p:nvPr/>
        </p:nvSpPr>
        <p:spPr>
          <a:xfrm>
            <a:off x="8972550" y="3251299"/>
            <a:ext cx="2880360" cy="1200329"/>
          </a:xfrm>
          <a:prstGeom prst="rect">
            <a:avLst/>
          </a:prstGeom>
          <a:noFill/>
          <a:ln>
            <a:solidFill>
              <a:srgbClr val="C00000"/>
            </a:solidFill>
          </a:ln>
        </p:spPr>
        <p:txBody>
          <a:bodyPr wrap="square" rtlCol="0">
            <a:spAutoFit/>
          </a:bodyPr>
          <a:lstStyle/>
          <a:p>
            <a:pPr algn="ctr"/>
            <a:r>
              <a:rPr kumimoji="1" lang="ja-JP" altLang="en-US" sz="2400" dirty="0"/>
              <a:t>聖妖大戦</a:t>
            </a:r>
            <a:endParaRPr kumimoji="1" lang="en-US" altLang="ja-JP" sz="2400" dirty="0"/>
          </a:p>
          <a:p>
            <a:pPr algn="ctr"/>
            <a:r>
              <a:rPr kumimoji="1" lang="ja-JP" altLang="en-US" sz="2400" dirty="0"/>
              <a:t> </a:t>
            </a:r>
            <a:r>
              <a:rPr kumimoji="1" lang="en-US" altLang="ja-JP" sz="2400" dirty="0"/>
              <a:t>~interlude~</a:t>
            </a:r>
          </a:p>
          <a:p>
            <a:pPr algn="ctr"/>
            <a:r>
              <a:rPr lang="en-US" altLang="ja-JP" sz="2400" dirty="0"/>
              <a:t>(</a:t>
            </a:r>
            <a:r>
              <a:rPr lang="ja-JP" altLang="en-US" sz="2400" dirty="0"/>
              <a:t>本作</a:t>
            </a:r>
            <a:r>
              <a:rPr lang="en-US" altLang="ja-JP" sz="2400" dirty="0"/>
              <a:t>)</a:t>
            </a:r>
            <a:endParaRPr kumimoji="1" lang="ja-JP" altLang="en-US" sz="2400" dirty="0"/>
          </a:p>
        </p:txBody>
      </p:sp>
      <p:sp>
        <p:nvSpPr>
          <p:cNvPr id="6" name="テキスト ボックス 5">
            <a:extLst>
              <a:ext uri="{FF2B5EF4-FFF2-40B4-BE49-F238E27FC236}">
                <a16:creationId xmlns:a16="http://schemas.microsoft.com/office/drawing/2014/main" id="{CEB3E73D-E6F7-7E7D-22B2-3EB507E196DE}"/>
              </a:ext>
            </a:extLst>
          </p:cNvPr>
          <p:cNvSpPr txBox="1"/>
          <p:nvPr/>
        </p:nvSpPr>
        <p:spPr>
          <a:xfrm>
            <a:off x="8972550" y="4976634"/>
            <a:ext cx="2880360" cy="1200329"/>
          </a:xfrm>
          <a:prstGeom prst="rect">
            <a:avLst/>
          </a:prstGeom>
          <a:noFill/>
          <a:ln>
            <a:solidFill>
              <a:schemeClr val="tx1"/>
            </a:solidFill>
          </a:ln>
        </p:spPr>
        <p:txBody>
          <a:bodyPr wrap="square" rtlCol="0">
            <a:spAutoFit/>
          </a:bodyPr>
          <a:lstStyle/>
          <a:p>
            <a:pPr algn="ctr"/>
            <a:r>
              <a:rPr kumimoji="1" lang="ja-JP" altLang="en-US" sz="2400" dirty="0"/>
              <a:t>聖妖大戦</a:t>
            </a:r>
            <a:endParaRPr kumimoji="1" lang="en-US" altLang="ja-JP" sz="2400" dirty="0"/>
          </a:p>
          <a:p>
            <a:pPr algn="ctr"/>
            <a:r>
              <a:rPr kumimoji="1" lang="ja-JP" altLang="en-US" sz="2400" dirty="0"/>
              <a:t> </a:t>
            </a:r>
            <a:r>
              <a:rPr kumimoji="1" lang="en-US" altLang="ja-JP" sz="2400" dirty="0"/>
              <a:t>~starlit~</a:t>
            </a:r>
          </a:p>
          <a:p>
            <a:pPr algn="ctr"/>
            <a:r>
              <a:rPr lang="en-US" altLang="ja-JP" sz="2400" dirty="0"/>
              <a:t>(</a:t>
            </a:r>
            <a:r>
              <a:rPr lang="ja-JP" altLang="en-US" sz="2400" dirty="0"/>
              <a:t>真の戦い</a:t>
            </a:r>
            <a:r>
              <a:rPr lang="en-US" altLang="ja-JP" sz="2400" dirty="0"/>
              <a:t>)</a:t>
            </a:r>
            <a:endParaRPr kumimoji="1" lang="ja-JP" altLang="en-US" sz="2400" dirty="0"/>
          </a:p>
        </p:txBody>
      </p:sp>
      <p:sp>
        <p:nvSpPr>
          <p:cNvPr id="7" name="矢印: 下 6">
            <a:extLst>
              <a:ext uri="{FF2B5EF4-FFF2-40B4-BE49-F238E27FC236}">
                <a16:creationId xmlns:a16="http://schemas.microsoft.com/office/drawing/2014/main" id="{795896D6-CF7E-94E9-A49A-A51F02F46D80}"/>
              </a:ext>
            </a:extLst>
          </p:cNvPr>
          <p:cNvSpPr/>
          <p:nvPr/>
        </p:nvSpPr>
        <p:spPr>
          <a:xfrm>
            <a:off x="10212705" y="2790853"/>
            <a:ext cx="400050" cy="4055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矢印: 下 7">
            <a:extLst>
              <a:ext uri="{FF2B5EF4-FFF2-40B4-BE49-F238E27FC236}">
                <a16:creationId xmlns:a16="http://schemas.microsoft.com/office/drawing/2014/main" id="{5522FC99-F4B5-D84E-A773-28631975A47D}"/>
              </a:ext>
            </a:extLst>
          </p:cNvPr>
          <p:cNvSpPr/>
          <p:nvPr/>
        </p:nvSpPr>
        <p:spPr>
          <a:xfrm>
            <a:off x="10212705" y="4506547"/>
            <a:ext cx="400050" cy="4055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66661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バトルパート①</a:t>
            </a:r>
          </a:p>
        </p:txBody>
      </p:sp>
      <p:pic>
        <p:nvPicPr>
          <p:cNvPr id="5" name="コンテンツ プレースホルダー 4">
            <a:extLst>
              <a:ext uri="{FF2B5EF4-FFF2-40B4-BE49-F238E27FC236}">
                <a16:creationId xmlns:a16="http://schemas.microsoft.com/office/drawing/2014/main" id="{383DF641-8E82-616C-5E88-4D462283282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3192" y="1276190"/>
            <a:ext cx="8805615" cy="4953159"/>
          </a:xfrm>
        </p:spPr>
      </p:pic>
      <p:sp>
        <p:nvSpPr>
          <p:cNvPr id="6" name="コンテンツ プレースホルダー 2">
            <a:extLst>
              <a:ext uri="{FF2B5EF4-FFF2-40B4-BE49-F238E27FC236}">
                <a16:creationId xmlns:a16="http://schemas.microsoft.com/office/drawing/2014/main" id="{4AAB9107-FE45-613B-A296-5E739705B564}"/>
              </a:ext>
            </a:extLst>
          </p:cNvPr>
          <p:cNvSpPr txBox="1">
            <a:spLocks/>
          </p:cNvSpPr>
          <p:nvPr/>
        </p:nvSpPr>
        <p:spPr>
          <a:xfrm>
            <a:off x="838200" y="6336188"/>
            <a:ext cx="10515600" cy="3133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Font typeface="Arial" panose="020B0604020202020204" pitchFamily="34" charset="0"/>
              <a:buNone/>
            </a:pPr>
            <a:r>
              <a:rPr lang="en-US" altLang="ja-JP" sz="2000" dirty="0"/>
              <a:t>※</a:t>
            </a:r>
            <a:r>
              <a:rPr lang="ja-JP" altLang="en-US" sz="2000" dirty="0"/>
              <a:t>画像は開発中のものです</a:t>
            </a:r>
          </a:p>
        </p:txBody>
      </p:sp>
    </p:spTree>
    <p:extLst>
      <p:ext uri="{BB962C8B-B14F-4D97-AF65-F5344CB8AC3E}">
        <p14:creationId xmlns:p14="http://schemas.microsoft.com/office/powerpoint/2010/main" val="653793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バトルパート②</a:t>
            </a:r>
          </a:p>
        </p:txBody>
      </p:sp>
      <p:pic>
        <p:nvPicPr>
          <p:cNvPr id="4" name="sample3">
            <a:hlinkClick r:id="" action="ppaction://media"/>
            <a:extLst>
              <a:ext uri="{FF2B5EF4-FFF2-40B4-BE49-F238E27FC236}">
                <a16:creationId xmlns:a16="http://schemas.microsoft.com/office/drawing/2014/main" id="{ADA8118A-DB92-BEF9-802C-EBF8D906256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449719" y="1257333"/>
            <a:ext cx="9292561" cy="5235542"/>
          </a:xfrm>
        </p:spPr>
      </p:pic>
    </p:spTree>
    <p:extLst>
      <p:ext uri="{BB962C8B-B14F-4D97-AF65-F5344CB8AC3E}">
        <p14:creationId xmlns:p14="http://schemas.microsoft.com/office/powerpoint/2010/main" val="331087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ED70437-B03A-2287-FB91-88FBCC3A4899}"/>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5943600" y="0"/>
            <a:ext cx="7837718" cy="6858000"/>
          </a:xfrm>
          <a:prstGeom prst="rect">
            <a:avLst/>
          </a:prstGeom>
        </p:spPr>
      </p:pic>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バトルパート③</a:t>
            </a:r>
          </a:p>
        </p:txBody>
      </p:sp>
      <p:sp>
        <p:nvSpPr>
          <p:cNvPr id="3" name="コンテンツ プレースホルダー 2">
            <a:extLst>
              <a:ext uri="{FF2B5EF4-FFF2-40B4-BE49-F238E27FC236}">
                <a16:creationId xmlns:a16="http://schemas.microsoft.com/office/drawing/2014/main" id="{ABD51D36-1352-64D0-89E4-B9D95438A442}"/>
              </a:ext>
            </a:extLst>
          </p:cNvPr>
          <p:cNvSpPr>
            <a:spLocks noGrp="1"/>
          </p:cNvSpPr>
          <p:nvPr>
            <p:ph idx="1"/>
          </p:nvPr>
        </p:nvSpPr>
        <p:spPr/>
        <p:txBody>
          <a:bodyPr/>
          <a:lstStyle/>
          <a:p>
            <a:pPr marL="0" indent="0">
              <a:buNone/>
            </a:pPr>
            <a:r>
              <a:rPr kumimoji="1" lang="ja-JP" altLang="en-US" dirty="0"/>
              <a:t>・</a:t>
            </a:r>
            <a:r>
              <a:rPr kumimoji="1" lang="en-US" altLang="ja-JP" dirty="0"/>
              <a:t>UI</a:t>
            </a:r>
            <a:r>
              <a:rPr kumimoji="1" lang="ja-JP" altLang="en-US" dirty="0"/>
              <a:t>や攻撃のエフェクトなど、用意した素材の量はかなり多い</a:t>
            </a:r>
            <a:endParaRPr kumimoji="1" lang="en-US" altLang="ja-JP" dirty="0"/>
          </a:p>
          <a:p>
            <a:pPr marL="0" indent="0">
              <a:buNone/>
            </a:pPr>
            <a:r>
              <a:rPr kumimoji="1" lang="ja-JP" altLang="en-US" dirty="0"/>
              <a:t>・ただのターン制バトルでは面白くするのは難しいと思い、エクスアストリス</a:t>
            </a:r>
            <a:r>
              <a:rPr kumimoji="1" lang="en-US" altLang="ja-JP" dirty="0"/>
              <a:t>(2024</a:t>
            </a:r>
            <a:r>
              <a:rPr kumimoji="1" lang="ja-JP" altLang="en-US" dirty="0"/>
              <a:t>年</a:t>
            </a:r>
            <a:r>
              <a:rPr kumimoji="1" lang="en-US" altLang="ja-JP" dirty="0"/>
              <a:t>2</a:t>
            </a:r>
            <a:r>
              <a:rPr kumimoji="1" lang="ja-JP" altLang="en-US" dirty="0"/>
              <a:t>月配信</a:t>
            </a:r>
            <a:r>
              <a:rPr kumimoji="1" lang="en-US" altLang="ja-JP" dirty="0"/>
              <a:t>,</a:t>
            </a:r>
            <a:r>
              <a:rPr kumimoji="1" lang="en-US" altLang="ja-JP" dirty="0" err="1"/>
              <a:t>Hypergryph</a:t>
            </a:r>
            <a:r>
              <a:rPr kumimoji="1" lang="en-US" altLang="ja-JP" dirty="0"/>
              <a:t>)</a:t>
            </a:r>
            <a:r>
              <a:rPr kumimoji="1" lang="ja-JP" altLang="en-US" dirty="0"/>
              <a:t>のジャストガードのような機能を取り入れようと考えた。そこからさらに「操作自体は簡単だがプレイヤーが介入できる要素が多い」ことを目指した結果、今のようなリアルタイム制のバトルとなった。</a:t>
            </a:r>
            <a:endParaRPr kumimoji="1" lang="en-US" altLang="ja-JP" dirty="0"/>
          </a:p>
          <a:p>
            <a:pPr marL="0" indent="0">
              <a:buNone/>
            </a:pPr>
            <a:r>
              <a:rPr kumimoji="1" lang="ja-JP" altLang="en-US" dirty="0"/>
              <a:t>・実際プレイしてくれた友人からもジャストガードは評判が良かった</a:t>
            </a:r>
            <a:endParaRPr kumimoji="1" lang="en-US" altLang="ja-JP" dirty="0"/>
          </a:p>
          <a:p>
            <a:pPr marL="0" indent="0">
              <a:buNone/>
            </a:pPr>
            <a:r>
              <a:rPr kumimoji="1" lang="ja-JP" altLang="en-US" dirty="0"/>
              <a:t>・後述のミニゲームを遊ぶことでレベル上げもできるようになっている</a:t>
            </a:r>
          </a:p>
        </p:txBody>
      </p:sp>
    </p:spTree>
    <p:extLst>
      <p:ext uri="{BB962C8B-B14F-4D97-AF65-F5344CB8AC3E}">
        <p14:creationId xmlns:p14="http://schemas.microsoft.com/office/powerpoint/2010/main" val="3251420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バトルパート④</a:t>
            </a:r>
          </a:p>
        </p:txBody>
      </p:sp>
      <p:sp>
        <p:nvSpPr>
          <p:cNvPr id="3" name="コンテンツ プレースホルダー 2">
            <a:extLst>
              <a:ext uri="{FF2B5EF4-FFF2-40B4-BE49-F238E27FC236}">
                <a16:creationId xmlns:a16="http://schemas.microsoft.com/office/drawing/2014/main" id="{ABD51D36-1352-64D0-89E4-B9D95438A442}"/>
              </a:ext>
            </a:extLst>
          </p:cNvPr>
          <p:cNvSpPr>
            <a:spLocks noGrp="1"/>
          </p:cNvSpPr>
          <p:nvPr>
            <p:ph idx="1"/>
          </p:nvPr>
        </p:nvSpPr>
        <p:spPr>
          <a:xfrm>
            <a:off x="838200" y="1825625"/>
            <a:ext cx="10515600" cy="1603375"/>
          </a:xfrm>
        </p:spPr>
        <p:txBody>
          <a:bodyPr>
            <a:normAutofit lnSpcReduction="10000"/>
          </a:bodyPr>
          <a:lstStyle/>
          <a:p>
            <a:pPr marL="0" indent="0">
              <a:buNone/>
            </a:pPr>
            <a:r>
              <a:rPr kumimoji="1" lang="ja-JP" altLang="en-US" dirty="0"/>
              <a:t>エフェクト等を描いた経験もなかったため素材作りは上手くいったりいかなかったりだが、自分で描いた素材がプログラムによりイメージ通り動いた時の喜びは本作の開発全体の中でもかなり大きく、もっとゲーム制作がしたい！と思えるものだった。</a:t>
            </a:r>
          </a:p>
        </p:txBody>
      </p:sp>
      <p:pic>
        <p:nvPicPr>
          <p:cNvPr id="5" name="図 4">
            <a:extLst>
              <a:ext uri="{FF2B5EF4-FFF2-40B4-BE49-F238E27FC236}">
                <a16:creationId xmlns:a16="http://schemas.microsoft.com/office/drawing/2014/main" id="{CDA644AF-7A27-7C8C-2E93-0146B66D12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432" y="2971067"/>
            <a:ext cx="2821480" cy="2821480"/>
          </a:xfrm>
          <a:prstGeom prst="rect">
            <a:avLst/>
          </a:prstGeom>
        </p:spPr>
      </p:pic>
      <p:pic>
        <p:nvPicPr>
          <p:cNvPr id="7" name="図 6">
            <a:extLst>
              <a:ext uri="{FF2B5EF4-FFF2-40B4-BE49-F238E27FC236}">
                <a16:creationId xmlns:a16="http://schemas.microsoft.com/office/drawing/2014/main" id="{37A08B99-7985-A80A-C30A-F074671DD0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0008" y="3724015"/>
            <a:ext cx="3918723" cy="2612482"/>
          </a:xfrm>
          <a:prstGeom prst="rect">
            <a:avLst/>
          </a:prstGeom>
        </p:spPr>
      </p:pic>
      <p:pic>
        <p:nvPicPr>
          <p:cNvPr id="9" name="図 8">
            <a:extLst>
              <a:ext uri="{FF2B5EF4-FFF2-40B4-BE49-F238E27FC236}">
                <a16:creationId xmlns:a16="http://schemas.microsoft.com/office/drawing/2014/main" id="{97E047D7-4FE3-23DF-E4C5-5FE0D20993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3213" y="3931485"/>
            <a:ext cx="5015965" cy="2821480"/>
          </a:xfrm>
          <a:prstGeom prst="rect">
            <a:avLst/>
          </a:prstGeom>
        </p:spPr>
      </p:pic>
      <p:pic>
        <p:nvPicPr>
          <p:cNvPr id="11" name="図 10">
            <a:extLst>
              <a:ext uri="{FF2B5EF4-FFF2-40B4-BE49-F238E27FC236}">
                <a16:creationId xmlns:a16="http://schemas.microsoft.com/office/drawing/2014/main" id="{2C396EF2-969A-FB7A-F745-54535610168D}"/>
              </a:ext>
            </a:extLst>
          </p:cNvPr>
          <p:cNvPicPr>
            <a:picLocks noChangeAspect="1"/>
          </p:cNvPicPr>
          <p:nvPr/>
        </p:nvPicPr>
        <p:blipFill rotWithShape="1">
          <a:blip r:embed="rId6">
            <a:extLst>
              <a:ext uri="{28A0092B-C50C-407E-A947-70E740481C1C}">
                <a14:useLocalDpi xmlns:a14="http://schemas.microsoft.com/office/drawing/2010/main" val="0"/>
              </a:ext>
            </a:extLst>
          </a:blip>
          <a:srcRect l="7995" r="16350"/>
          <a:stretch/>
        </p:blipFill>
        <p:spPr>
          <a:xfrm>
            <a:off x="274320" y="3671395"/>
            <a:ext cx="3794760" cy="2821480"/>
          </a:xfrm>
          <a:prstGeom prst="rect">
            <a:avLst/>
          </a:prstGeom>
        </p:spPr>
      </p:pic>
    </p:spTree>
    <p:extLst>
      <p:ext uri="{BB962C8B-B14F-4D97-AF65-F5344CB8AC3E}">
        <p14:creationId xmlns:p14="http://schemas.microsoft.com/office/powerpoint/2010/main" val="141850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41121F8-5FD6-29B6-B3F8-A05CC3BF078E}"/>
              </a:ext>
            </a:extLst>
          </p:cNvPr>
          <p:cNvSpPr>
            <a:spLocks noGrp="1"/>
          </p:cNvSpPr>
          <p:nvPr>
            <p:ph type="title"/>
          </p:nvPr>
        </p:nvSpPr>
        <p:spPr/>
        <p:txBody>
          <a:bodyPr/>
          <a:lstStyle/>
          <a:p>
            <a:r>
              <a:rPr kumimoji="1" lang="ja-JP" altLang="en-US" b="1" dirty="0"/>
              <a:t>バトルパート⑤</a:t>
            </a:r>
          </a:p>
        </p:txBody>
      </p:sp>
      <p:sp>
        <p:nvSpPr>
          <p:cNvPr id="3" name="コンテンツ プレースホルダー 2">
            <a:extLst>
              <a:ext uri="{FF2B5EF4-FFF2-40B4-BE49-F238E27FC236}">
                <a16:creationId xmlns:a16="http://schemas.microsoft.com/office/drawing/2014/main" id="{ABD51D36-1352-64D0-89E4-B9D95438A442}"/>
              </a:ext>
            </a:extLst>
          </p:cNvPr>
          <p:cNvSpPr>
            <a:spLocks noGrp="1"/>
          </p:cNvSpPr>
          <p:nvPr>
            <p:ph idx="1"/>
          </p:nvPr>
        </p:nvSpPr>
        <p:spPr>
          <a:xfrm>
            <a:off x="838200" y="1825625"/>
            <a:ext cx="7425690" cy="4351338"/>
          </a:xfrm>
        </p:spPr>
        <p:txBody>
          <a:bodyPr>
            <a:normAutofit/>
          </a:bodyPr>
          <a:lstStyle/>
          <a:p>
            <a:pPr marL="0" indent="0">
              <a:buNone/>
            </a:pPr>
            <a:r>
              <a:rPr kumimoji="1" lang="ja-JP" altLang="en-US" sz="2000" dirty="0"/>
              <a:t>バトルパートの開発は自分が想定していたよりもスムーズに進み、汎用性を持たせることにも成功している。</a:t>
            </a:r>
            <a:endParaRPr kumimoji="1" lang="en-US" altLang="ja-JP" sz="2000" dirty="0"/>
          </a:p>
          <a:p>
            <a:pPr marL="0" indent="0">
              <a:buNone/>
            </a:pPr>
            <a:r>
              <a:rPr kumimoji="1" lang="ja-JP" altLang="en-US" sz="2000" dirty="0"/>
              <a:t>具体的には、右に記した項目さえ設定すればいくつでもバトルシーンを作れるようになっている</a:t>
            </a:r>
            <a:r>
              <a:rPr kumimoji="1" lang="en-US" altLang="ja-JP" sz="2000" dirty="0"/>
              <a:t>(</a:t>
            </a:r>
            <a:r>
              <a:rPr kumimoji="1" lang="ja-JP" altLang="en-US" sz="2000" dirty="0"/>
              <a:t>敵の種類を増やす場合は行動パターンや演出を新しく作る必要がある</a:t>
            </a:r>
            <a:r>
              <a:rPr kumimoji="1" lang="en-US" altLang="ja-JP" sz="2000" dirty="0"/>
              <a:t>)</a:t>
            </a:r>
            <a:r>
              <a:rPr kumimoji="1" lang="ja-JP" altLang="en-US" sz="2000" dirty="0"/>
              <a:t>。クリア後要素が充実したゲームが好きなので、今後おまけバトルの数を増やしていく予定</a:t>
            </a:r>
            <a:r>
              <a:rPr kumimoji="1" lang="en-US" altLang="ja-JP" sz="2000" dirty="0"/>
              <a:t>(</a:t>
            </a:r>
            <a:r>
              <a:rPr kumimoji="1" lang="ja-JP" altLang="en-US" sz="2000" dirty="0"/>
              <a:t>現在本編で</a:t>
            </a:r>
            <a:r>
              <a:rPr kumimoji="1" lang="en-US" altLang="ja-JP" sz="2000" dirty="0"/>
              <a:t>3</a:t>
            </a:r>
            <a:r>
              <a:rPr kumimoji="1" lang="ja-JP" altLang="en-US" sz="2000" dirty="0"/>
              <a:t>戦闘、クリア後に</a:t>
            </a:r>
            <a:r>
              <a:rPr kumimoji="1" lang="en-US" altLang="ja-JP" sz="2000" dirty="0"/>
              <a:t>1</a:t>
            </a:r>
            <a:r>
              <a:rPr kumimoji="1" lang="ja-JP" altLang="en-US" sz="2000" dirty="0"/>
              <a:t>戦闘</a:t>
            </a:r>
            <a:r>
              <a:rPr kumimoji="1" lang="en-US" altLang="ja-JP" sz="2000" dirty="0"/>
              <a:t>)</a:t>
            </a:r>
            <a:r>
              <a:rPr kumimoji="1" lang="ja-JP" altLang="en-US" sz="2000" dirty="0"/>
              <a:t>。</a:t>
            </a:r>
            <a:endParaRPr kumimoji="1" lang="en-US" altLang="ja-JP" sz="2000" dirty="0"/>
          </a:p>
          <a:p>
            <a:pPr marL="0" indent="0">
              <a:buNone/>
            </a:pPr>
            <a:endParaRPr kumimoji="1" lang="en-US" altLang="ja-JP" sz="2000" dirty="0"/>
          </a:p>
          <a:p>
            <a:pPr marL="0" indent="0">
              <a:buNone/>
            </a:pPr>
            <a:r>
              <a:rPr kumimoji="1" lang="ja-JP" altLang="en-US" sz="2000" dirty="0"/>
              <a:t>また、敵を表すクラスから継承して個別の敵のクラスを作るという経験から、ポリモーフィズムなど言葉としては知っていた概念に対する理解がかなり深まったと思っている。</a:t>
            </a:r>
          </a:p>
        </p:txBody>
      </p:sp>
      <p:sp>
        <p:nvSpPr>
          <p:cNvPr id="4" name="テキスト ボックス 3">
            <a:extLst>
              <a:ext uri="{FF2B5EF4-FFF2-40B4-BE49-F238E27FC236}">
                <a16:creationId xmlns:a16="http://schemas.microsoft.com/office/drawing/2014/main" id="{CA078C00-1553-E1C8-664F-59315FEA1543}"/>
              </a:ext>
            </a:extLst>
          </p:cNvPr>
          <p:cNvSpPr txBox="1"/>
          <p:nvPr/>
        </p:nvSpPr>
        <p:spPr>
          <a:xfrm>
            <a:off x="8932545" y="1895226"/>
            <a:ext cx="2914650" cy="646331"/>
          </a:xfrm>
          <a:prstGeom prst="rect">
            <a:avLst/>
          </a:prstGeom>
          <a:noFill/>
        </p:spPr>
        <p:txBody>
          <a:bodyPr wrap="square" rtlCol="0">
            <a:spAutoFit/>
          </a:bodyPr>
          <a:lstStyle/>
          <a:p>
            <a:pPr algn="ctr"/>
            <a:r>
              <a:rPr kumimoji="1" lang="ja-JP" altLang="en-US" dirty="0"/>
              <a:t>バトルごとに設定が必要なもの</a:t>
            </a:r>
            <a:endParaRPr kumimoji="1" lang="en-US" altLang="ja-JP" dirty="0"/>
          </a:p>
        </p:txBody>
      </p:sp>
      <p:sp>
        <p:nvSpPr>
          <p:cNvPr id="5" name="テキスト ボックス 4">
            <a:extLst>
              <a:ext uri="{FF2B5EF4-FFF2-40B4-BE49-F238E27FC236}">
                <a16:creationId xmlns:a16="http://schemas.microsoft.com/office/drawing/2014/main" id="{811817ED-DA07-C4BD-E234-746BAB608F70}"/>
              </a:ext>
            </a:extLst>
          </p:cNvPr>
          <p:cNvSpPr txBox="1"/>
          <p:nvPr/>
        </p:nvSpPr>
        <p:spPr>
          <a:xfrm>
            <a:off x="8932545" y="2651760"/>
            <a:ext cx="2914650" cy="1200329"/>
          </a:xfrm>
          <a:prstGeom prst="rect">
            <a:avLst/>
          </a:prstGeom>
          <a:noFill/>
          <a:ln>
            <a:solidFill>
              <a:schemeClr val="tx1"/>
            </a:solidFill>
          </a:ln>
        </p:spPr>
        <p:txBody>
          <a:bodyPr wrap="square" rtlCol="0">
            <a:spAutoFit/>
          </a:bodyPr>
          <a:lstStyle/>
          <a:p>
            <a:r>
              <a:rPr kumimoji="1" lang="ja-JP" altLang="en-US" dirty="0"/>
              <a:t>プログラム上</a:t>
            </a:r>
            <a:endParaRPr kumimoji="1" lang="en-US" altLang="ja-JP" dirty="0"/>
          </a:p>
          <a:p>
            <a:r>
              <a:rPr kumimoji="1" lang="ja-JP" altLang="en-US" dirty="0"/>
              <a:t>・敵の数</a:t>
            </a:r>
            <a:endParaRPr kumimoji="1" lang="en-US" altLang="ja-JP" dirty="0"/>
          </a:p>
          <a:p>
            <a:r>
              <a:rPr kumimoji="1" lang="ja-JP" altLang="en-US" dirty="0"/>
              <a:t>・ウェーブ数</a:t>
            </a:r>
            <a:endParaRPr kumimoji="1" lang="en-US" altLang="ja-JP" dirty="0"/>
          </a:p>
          <a:p>
            <a:r>
              <a:rPr kumimoji="1" lang="ja-JP" altLang="en-US" dirty="0"/>
              <a:t>・敵の種類</a:t>
            </a:r>
            <a:r>
              <a:rPr kumimoji="1" lang="en-US" altLang="ja-JP" dirty="0"/>
              <a:t>, </a:t>
            </a:r>
            <a:r>
              <a:rPr kumimoji="1" lang="ja-JP" altLang="en-US" dirty="0"/>
              <a:t>ステータス</a:t>
            </a:r>
            <a:endParaRPr kumimoji="1" lang="en-US" altLang="ja-JP" dirty="0"/>
          </a:p>
        </p:txBody>
      </p:sp>
      <p:sp>
        <p:nvSpPr>
          <p:cNvPr id="6" name="テキスト ボックス 5">
            <a:extLst>
              <a:ext uri="{FF2B5EF4-FFF2-40B4-BE49-F238E27FC236}">
                <a16:creationId xmlns:a16="http://schemas.microsoft.com/office/drawing/2014/main" id="{B7064A43-63BC-A733-CD9F-4D21CEA4834E}"/>
              </a:ext>
            </a:extLst>
          </p:cNvPr>
          <p:cNvSpPr txBox="1"/>
          <p:nvPr/>
        </p:nvSpPr>
        <p:spPr>
          <a:xfrm>
            <a:off x="8932545" y="4182070"/>
            <a:ext cx="2914650" cy="1200329"/>
          </a:xfrm>
          <a:prstGeom prst="rect">
            <a:avLst/>
          </a:prstGeom>
          <a:noFill/>
          <a:ln>
            <a:solidFill>
              <a:schemeClr val="tx1"/>
            </a:solidFill>
          </a:ln>
        </p:spPr>
        <p:txBody>
          <a:bodyPr wrap="square" rtlCol="0">
            <a:spAutoFit/>
          </a:bodyPr>
          <a:lstStyle/>
          <a:p>
            <a:r>
              <a:rPr kumimoji="1" lang="ja-JP" altLang="en-US" dirty="0"/>
              <a:t>エディタ上</a:t>
            </a:r>
            <a:endParaRPr kumimoji="1" lang="en-US" altLang="ja-JP" dirty="0"/>
          </a:p>
          <a:p>
            <a:r>
              <a:rPr kumimoji="1" lang="ja-JP" altLang="en-US" dirty="0"/>
              <a:t>・素材の配置</a:t>
            </a:r>
            <a:endParaRPr kumimoji="1" lang="en-US" altLang="ja-JP" dirty="0"/>
          </a:p>
          <a:p>
            <a:r>
              <a:rPr kumimoji="1" lang="ja-JP" altLang="en-US" dirty="0"/>
              <a:t>・オブジェクトやスクリプトのアタッチ</a:t>
            </a:r>
            <a:endParaRPr kumimoji="1" lang="en-US" altLang="ja-JP" dirty="0"/>
          </a:p>
        </p:txBody>
      </p:sp>
    </p:spTree>
    <p:extLst>
      <p:ext uri="{BB962C8B-B14F-4D97-AF65-F5344CB8AC3E}">
        <p14:creationId xmlns:p14="http://schemas.microsoft.com/office/powerpoint/2010/main" val="372490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ミニゲーム①</a:t>
            </a:r>
          </a:p>
        </p:txBody>
      </p:sp>
      <p:pic>
        <p:nvPicPr>
          <p:cNvPr id="5" name="コンテンツ プレースホルダー 4">
            <a:extLst>
              <a:ext uri="{FF2B5EF4-FFF2-40B4-BE49-F238E27FC236}">
                <a16:creationId xmlns:a16="http://schemas.microsoft.com/office/drawing/2014/main" id="{DBE219C0-8D8B-FAA6-FFF4-0387CEBCDA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2871" y="1264760"/>
            <a:ext cx="8846257" cy="4976020"/>
          </a:xfrm>
        </p:spPr>
      </p:pic>
      <p:sp>
        <p:nvSpPr>
          <p:cNvPr id="6" name="コンテンツ プレースホルダー 2">
            <a:extLst>
              <a:ext uri="{FF2B5EF4-FFF2-40B4-BE49-F238E27FC236}">
                <a16:creationId xmlns:a16="http://schemas.microsoft.com/office/drawing/2014/main" id="{472DEF55-695A-F032-1CF9-BA393B8158CE}"/>
              </a:ext>
            </a:extLst>
          </p:cNvPr>
          <p:cNvSpPr txBox="1">
            <a:spLocks/>
          </p:cNvSpPr>
          <p:nvPr/>
        </p:nvSpPr>
        <p:spPr>
          <a:xfrm>
            <a:off x="838200" y="6336188"/>
            <a:ext cx="10515600" cy="313373"/>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lgn="r">
              <a:buFont typeface="Arial" panose="020B0604020202020204" pitchFamily="34" charset="0"/>
              <a:buNone/>
            </a:pPr>
            <a:r>
              <a:rPr lang="en-US" altLang="ja-JP" sz="2000" dirty="0"/>
              <a:t>※</a:t>
            </a:r>
            <a:r>
              <a:rPr lang="ja-JP" altLang="en-US" sz="2000" dirty="0"/>
              <a:t>画像は開発中のものです</a:t>
            </a:r>
          </a:p>
        </p:txBody>
      </p:sp>
    </p:spTree>
    <p:extLst>
      <p:ext uri="{BB962C8B-B14F-4D97-AF65-F5344CB8AC3E}">
        <p14:creationId xmlns:p14="http://schemas.microsoft.com/office/powerpoint/2010/main" val="1997992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ミニゲーム②</a:t>
            </a:r>
          </a:p>
        </p:txBody>
      </p:sp>
      <p:pic>
        <p:nvPicPr>
          <p:cNvPr id="4" name="sample4">
            <a:hlinkClick r:id="" action="ppaction://media"/>
            <a:extLst>
              <a:ext uri="{FF2B5EF4-FFF2-40B4-BE49-F238E27FC236}">
                <a16:creationId xmlns:a16="http://schemas.microsoft.com/office/drawing/2014/main" id="{FBBAC18D-EF04-E29D-73BE-1A2473EB415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67749" y="1310322"/>
            <a:ext cx="9056501" cy="5102543"/>
          </a:xfrm>
        </p:spPr>
      </p:pic>
    </p:spTree>
    <p:extLst>
      <p:ext uri="{BB962C8B-B14F-4D97-AF65-F5344CB8AC3E}">
        <p14:creationId xmlns:p14="http://schemas.microsoft.com/office/powerpoint/2010/main" val="307857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4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704BA87-2AB8-9DCA-746D-0FFBDF47E1D8}"/>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542689" y="0"/>
            <a:ext cx="7837717" cy="6858000"/>
          </a:xfrm>
          <a:prstGeom prst="rect">
            <a:avLst/>
          </a:prstGeom>
        </p:spPr>
      </p:pic>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ミニゲーム③</a:t>
            </a:r>
          </a:p>
        </p:txBody>
      </p:sp>
      <p:sp>
        <p:nvSpPr>
          <p:cNvPr id="3" name="コンテンツ プレースホルダー 2">
            <a:extLst>
              <a:ext uri="{FF2B5EF4-FFF2-40B4-BE49-F238E27FC236}">
                <a16:creationId xmlns:a16="http://schemas.microsoft.com/office/drawing/2014/main" id="{876B3B4F-32D4-18E8-C3B4-5A12C5667B4B}"/>
              </a:ext>
            </a:extLst>
          </p:cNvPr>
          <p:cNvSpPr>
            <a:spLocks noGrp="1"/>
          </p:cNvSpPr>
          <p:nvPr>
            <p:ph idx="1"/>
          </p:nvPr>
        </p:nvSpPr>
        <p:spPr/>
        <p:txBody>
          <a:bodyPr/>
          <a:lstStyle/>
          <a:p>
            <a:pPr marL="0" indent="0">
              <a:buNone/>
            </a:pPr>
            <a:r>
              <a:rPr kumimoji="1" lang="ja-JP" altLang="en-US" dirty="0"/>
              <a:t>・</a:t>
            </a:r>
            <a:r>
              <a:rPr kumimoji="1" lang="en-US" altLang="ja-JP" dirty="0"/>
              <a:t>Blender</a:t>
            </a:r>
            <a:r>
              <a:rPr kumimoji="1" lang="ja-JP" altLang="en-US" dirty="0"/>
              <a:t>歴数ヶ月でキャラクターの</a:t>
            </a:r>
            <a:r>
              <a:rPr kumimoji="1" lang="en-US" altLang="ja-JP" dirty="0"/>
              <a:t>3D</a:t>
            </a:r>
            <a:r>
              <a:rPr kumimoji="1" lang="ja-JP" altLang="en-US" dirty="0"/>
              <a:t>モデル作成に挑戦</a:t>
            </a:r>
            <a:endParaRPr kumimoji="1" lang="en-US" altLang="ja-JP" dirty="0"/>
          </a:p>
          <a:p>
            <a:pPr marL="0" indent="0">
              <a:buNone/>
            </a:pPr>
            <a:r>
              <a:rPr kumimoji="1" lang="ja-JP" altLang="en-US" dirty="0"/>
              <a:t>・流石に</a:t>
            </a:r>
            <a:r>
              <a:rPr kumimoji="1" lang="en-US" altLang="ja-JP" dirty="0"/>
              <a:t>0</a:t>
            </a:r>
            <a:r>
              <a:rPr kumimoji="1" lang="ja-JP" altLang="en-US" dirty="0"/>
              <a:t>から作るのは無理だと考え、フリーで人型の素体を提供してくれている方のモデルを利用し、顔や髪、服の作成とリグ入れを自分で行った</a:t>
            </a:r>
            <a:endParaRPr kumimoji="1" lang="en-US" altLang="ja-JP" dirty="0"/>
          </a:p>
          <a:p>
            <a:pPr marL="0" indent="0">
              <a:buNone/>
            </a:pPr>
            <a:r>
              <a:rPr kumimoji="1" lang="en-US" altLang="ja-JP" sz="1800" dirty="0"/>
              <a:t>(</a:t>
            </a:r>
            <a:r>
              <a:rPr kumimoji="1" lang="ja-JP" altLang="en-US" sz="1800" dirty="0"/>
              <a:t>提供元 </a:t>
            </a:r>
            <a:r>
              <a:rPr kumimoji="1" lang="en-US" altLang="ja-JP" sz="1800" dirty="0"/>
              <a:t>https://booth.pm/ja/items/1958825)</a:t>
            </a:r>
          </a:p>
          <a:p>
            <a:pPr marL="0" indent="0">
              <a:buNone/>
            </a:pPr>
            <a:endParaRPr kumimoji="1" lang="en-US" altLang="ja-JP" sz="1800" dirty="0"/>
          </a:p>
          <a:p>
            <a:pPr marL="0" indent="0">
              <a:buNone/>
            </a:pPr>
            <a:r>
              <a:rPr kumimoji="1" lang="ja-JP" altLang="en-US" dirty="0"/>
              <a:t>・複雑なアニメーションを作ることはできないので、</a:t>
            </a:r>
            <a:r>
              <a:rPr kumimoji="1" lang="en-US" altLang="ja-JP" dirty="0"/>
              <a:t>3</a:t>
            </a:r>
            <a:r>
              <a:rPr kumimoji="1" lang="ja-JP" altLang="en-US" dirty="0"/>
              <a:t>連強攻撃だけはかっこよく、操作していて気持ち良いものになることを目指した</a:t>
            </a:r>
          </a:p>
        </p:txBody>
      </p:sp>
    </p:spTree>
    <p:extLst>
      <p:ext uri="{BB962C8B-B14F-4D97-AF65-F5344CB8AC3E}">
        <p14:creationId xmlns:p14="http://schemas.microsoft.com/office/powerpoint/2010/main" val="94659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3E98A0A-BB47-4394-F347-8819A0B1BD8C}"/>
              </a:ext>
            </a:extLst>
          </p:cNvPr>
          <p:cNvSpPr>
            <a:spLocks noGrp="1"/>
          </p:cNvSpPr>
          <p:nvPr>
            <p:ph type="title"/>
          </p:nvPr>
        </p:nvSpPr>
        <p:spPr/>
        <p:txBody>
          <a:bodyPr/>
          <a:lstStyle/>
          <a:p>
            <a:r>
              <a:rPr kumimoji="1" lang="ja-JP" altLang="en-US" b="1" dirty="0"/>
              <a:t>ミニゲーム④</a:t>
            </a:r>
          </a:p>
        </p:txBody>
      </p:sp>
      <p:sp>
        <p:nvSpPr>
          <p:cNvPr id="3" name="コンテンツ プレースホルダー 2">
            <a:extLst>
              <a:ext uri="{FF2B5EF4-FFF2-40B4-BE49-F238E27FC236}">
                <a16:creationId xmlns:a16="http://schemas.microsoft.com/office/drawing/2014/main" id="{876B3B4F-32D4-18E8-C3B4-5A12C5667B4B}"/>
              </a:ext>
            </a:extLst>
          </p:cNvPr>
          <p:cNvSpPr>
            <a:spLocks noGrp="1"/>
          </p:cNvSpPr>
          <p:nvPr>
            <p:ph idx="1"/>
          </p:nvPr>
        </p:nvSpPr>
        <p:spPr>
          <a:xfrm>
            <a:off x="838200" y="1825625"/>
            <a:ext cx="7048500" cy="4351338"/>
          </a:xfrm>
        </p:spPr>
        <p:txBody>
          <a:bodyPr>
            <a:normAutofit/>
          </a:bodyPr>
          <a:lstStyle/>
          <a:p>
            <a:pPr marL="0" indent="0">
              <a:buNone/>
            </a:pPr>
            <a:r>
              <a:rPr kumimoji="1" lang="ja-JP" altLang="en-US" sz="1800" dirty="0"/>
              <a:t>イラストを大部分再現した</a:t>
            </a:r>
            <a:r>
              <a:rPr kumimoji="1" lang="en-US" altLang="ja-JP" sz="1800" dirty="0"/>
              <a:t>3D</a:t>
            </a:r>
            <a:r>
              <a:rPr kumimoji="1" lang="ja-JP" altLang="en-US" sz="1800" dirty="0"/>
              <a:t>モデルを作ることはできたが、リグ入れ及びウェイトペイントを短期間で習得するのは難しく、貫通などの破綻なくアニメーションさせるのは不可能と考えた。</a:t>
            </a:r>
            <a:endParaRPr kumimoji="1" lang="en-US" altLang="ja-JP" sz="1800" dirty="0"/>
          </a:p>
          <a:p>
            <a:pPr marL="0" indent="0">
              <a:buNone/>
            </a:pPr>
            <a:r>
              <a:rPr kumimoji="1" lang="ja-JP" altLang="en-US" sz="1800" dirty="0"/>
              <a:t>そこで、「ゲーム上で映す予定の角度からであれば破綻がないように見える」ポーズを作成し、そのポーズを切り替えていくことであたかもアニメーションしているかのように見せるという形式にした。</a:t>
            </a:r>
            <a:r>
              <a:rPr kumimoji="1" lang="en-US" altLang="ja-JP" sz="1800" dirty="0"/>
              <a:t>(</a:t>
            </a:r>
            <a:r>
              <a:rPr kumimoji="1" lang="ja-JP" altLang="en-US" sz="1800" dirty="0"/>
              <a:t>現状、物理演算などに任せると恐らくあらゆる破綻が発生し放題となる。</a:t>
            </a:r>
            <a:r>
              <a:rPr kumimoji="1" lang="en-US" altLang="ja-JP" sz="1800" dirty="0"/>
              <a:t>)</a:t>
            </a:r>
          </a:p>
          <a:p>
            <a:pPr marL="0" indent="0">
              <a:buNone/>
            </a:pPr>
            <a:endParaRPr lang="en-US" altLang="ja-JP" sz="1800" dirty="0"/>
          </a:p>
          <a:p>
            <a:pPr marL="0" indent="0">
              <a:buNone/>
            </a:pPr>
            <a:r>
              <a:rPr kumimoji="1" lang="ja-JP" altLang="en-US" sz="1800" dirty="0"/>
              <a:t>また、「通り抜けられる床」という多くのゲームで見られるものも予想以上に判定が難しいなど、様々な面から</a:t>
            </a:r>
            <a:r>
              <a:rPr kumimoji="1" lang="en-US" altLang="ja-JP" sz="1800" dirty="0"/>
              <a:t>3D</a:t>
            </a:r>
            <a:r>
              <a:rPr kumimoji="1" lang="ja-JP" altLang="en-US" sz="1800" dirty="0"/>
              <a:t>でゲームを作る大変さを味わった。</a:t>
            </a:r>
          </a:p>
        </p:txBody>
      </p:sp>
      <p:pic>
        <p:nvPicPr>
          <p:cNvPr id="5" name="図 4">
            <a:extLst>
              <a:ext uri="{FF2B5EF4-FFF2-40B4-BE49-F238E27FC236}">
                <a16:creationId xmlns:a16="http://schemas.microsoft.com/office/drawing/2014/main" id="{997A871F-7F8D-5335-1944-C17538A9F9D0}"/>
              </a:ext>
            </a:extLst>
          </p:cNvPr>
          <p:cNvPicPr>
            <a:picLocks noChangeAspect="1"/>
          </p:cNvPicPr>
          <p:nvPr/>
        </p:nvPicPr>
        <p:blipFill rotWithShape="1">
          <a:blip r:embed="rId2">
            <a:extLst>
              <a:ext uri="{28A0092B-C50C-407E-A947-70E740481C1C}">
                <a14:useLocalDpi xmlns:a14="http://schemas.microsoft.com/office/drawing/2010/main" val="0"/>
              </a:ext>
            </a:extLst>
          </a:blip>
          <a:srcRect l="22407" r="13842"/>
          <a:stretch/>
        </p:blipFill>
        <p:spPr>
          <a:xfrm>
            <a:off x="7627433" y="681037"/>
            <a:ext cx="6736081" cy="5943600"/>
          </a:xfrm>
          <a:prstGeom prst="rect">
            <a:avLst/>
          </a:prstGeom>
        </p:spPr>
      </p:pic>
    </p:spTree>
    <p:extLst>
      <p:ext uri="{BB962C8B-B14F-4D97-AF65-F5344CB8AC3E}">
        <p14:creationId xmlns:p14="http://schemas.microsoft.com/office/powerpoint/2010/main" val="813927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a:extLst>
              <a:ext uri="{FF2B5EF4-FFF2-40B4-BE49-F238E27FC236}">
                <a16:creationId xmlns:a16="http://schemas.microsoft.com/office/drawing/2014/main" id="{D691B923-2CDC-D383-D83D-9EFA0508B707}"/>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pic>
        <p:nvPicPr>
          <p:cNvPr id="5" name="図 4">
            <a:extLst>
              <a:ext uri="{FF2B5EF4-FFF2-40B4-BE49-F238E27FC236}">
                <a16:creationId xmlns:a16="http://schemas.microsoft.com/office/drawing/2014/main" id="{2AE72008-5E66-CEB5-0FDC-694751D2CB1A}"/>
              </a:ext>
            </a:extLst>
          </p:cNvPr>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12526" y="0"/>
            <a:ext cx="12192001" cy="6858000"/>
          </a:xfrm>
          <a:prstGeom prst="rect">
            <a:avLst/>
          </a:prstGeom>
        </p:spPr>
      </p:pic>
      <p:sp>
        <p:nvSpPr>
          <p:cNvPr id="2" name="タイトル 1">
            <a:extLst>
              <a:ext uri="{FF2B5EF4-FFF2-40B4-BE49-F238E27FC236}">
                <a16:creationId xmlns:a16="http://schemas.microsoft.com/office/drawing/2014/main" id="{5AC66521-47A4-B7F0-5C75-A7A2E782AC17}"/>
              </a:ext>
            </a:extLst>
          </p:cNvPr>
          <p:cNvSpPr>
            <a:spLocks noGrp="1"/>
          </p:cNvSpPr>
          <p:nvPr>
            <p:ph type="title"/>
          </p:nvPr>
        </p:nvSpPr>
        <p:spPr/>
        <p:txBody>
          <a:bodyPr/>
          <a:lstStyle/>
          <a:p>
            <a:r>
              <a:rPr kumimoji="1" lang="ja-JP" altLang="en-US" b="1" dirty="0">
                <a:latin typeface="BIZ UDゴシック" panose="020B0400000000000000" pitchFamily="49" charset="-128"/>
                <a:ea typeface="BIZ UDゴシック" panose="020B0400000000000000" pitchFamily="49" charset="-128"/>
              </a:rPr>
              <a:t>聖妖大戦 </a:t>
            </a:r>
            <a:r>
              <a:rPr kumimoji="1" lang="en-US" altLang="ja-JP" b="1" i="1" dirty="0">
                <a:latin typeface="Yu Gothic UI Semibold" panose="020B0700000000000000" pitchFamily="50" charset="-128"/>
                <a:ea typeface="Yu Gothic UI Semibold" panose="020B0700000000000000" pitchFamily="50" charset="-128"/>
              </a:rPr>
              <a:t>~interlude~</a:t>
            </a:r>
            <a:endParaRPr kumimoji="1" lang="ja-JP" altLang="en-US" b="1" i="1" dirty="0">
              <a:latin typeface="Yu Gothic UI Semibold" panose="020B0700000000000000" pitchFamily="50" charset="-128"/>
              <a:ea typeface="Yu Gothic UI Semibold" panose="020B0700000000000000" pitchFamily="50" charset="-128"/>
            </a:endParaRPr>
          </a:p>
        </p:txBody>
      </p:sp>
      <p:sp>
        <p:nvSpPr>
          <p:cNvPr id="3" name="コンテンツ プレースホルダー 2">
            <a:extLst>
              <a:ext uri="{FF2B5EF4-FFF2-40B4-BE49-F238E27FC236}">
                <a16:creationId xmlns:a16="http://schemas.microsoft.com/office/drawing/2014/main" id="{8E044CE5-22F3-AE2F-4561-4DB0FA5E7A13}"/>
              </a:ext>
            </a:extLst>
          </p:cNvPr>
          <p:cNvSpPr>
            <a:spLocks noGrp="1"/>
          </p:cNvSpPr>
          <p:nvPr>
            <p:ph idx="1"/>
          </p:nvPr>
        </p:nvSpPr>
        <p:spPr>
          <a:xfrm>
            <a:off x="838200" y="2377439"/>
            <a:ext cx="10515600" cy="2628901"/>
          </a:xfrm>
          <a:ln>
            <a:solidFill>
              <a:schemeClr val="tx1"/>
            </a:solidFill>
          </a:ln>
        </p:spPr>
        <p:txBody>
          <a:bodyPr>
            <a:normAutofit/>
          </a:bodyPr>
          <a:lstStyle/>
          <a:p>
            <a:pPr marL="0" indent="0">
              <a:buNone/>
            </a:pPr>
            <a:r>
              <a:rPr kumimoji="1" lang="ja-JP" altLang="en-US" dirty="0"/>
              <a:t>あらすじ</a:t>
            </a:r>
            <a:endParaRPr kumimoji="1" lang="en-US" altLang="ja-JP" dirty="0"/>
          </a:p>
          <a:p>
            <a:pPr marL="0" indent="0">
              <a:buNone/>
            </a:pPr>
            <a:r>
              <a:rPr kumimoji="1" lang="ja-JP" altLang="en-US" dirty="0"/>
              <a:t>文明の破壊のみを目的とし、あらゆる世界に現れる正体不明の存在「異妖」。これを浄化するため高次に存在する「星」から派遣される情報生命体「セイン」。地球におけるセインの「リーダー」に選ばれた本作の主人公「剣羽和人」は、見事その役割を果たし地球から異妖の脅威を取り去った。</a:t>
            </a:r>
            <a:r>
              <a:rPr kumimoji="1" lang="en-US" altLang="ja-JP" dirty="0"/>
              <a:t>……</a:t>
            </a:r>
            <a:r>
              <a:rPr kumimoji="1" lang="ja-JP" altLang="en-US" dirty="0"/>
              <a:t>はずだった。</a:t>
            </a:r>
            <a:endParaRPr kumimoji="1" lang="en-US" altLang="ja-JP" dirty="0"/>
          </a:p>
        </p:txBody>
      </p:sp>
    </p:spTree>
    <p:extLst>
      <p:ext uri="{BB962C8B-B14F-4D97-AF65-F5344CB8AC3E}">
        <p14:creationId xmlns:p14="http://schemas.microsoft.com/office/powerpoint/2010/main" val="3831569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B50D5C0-421D-CB78-A4C9-BBE34D989173}"/>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547995" y="0"/>
            <a:ext cx="7837718" cy="6858000"/>
          </a:xfrm>
          <a:prstGeom prst="rect">
            <a:avLst/>
          </a:prstGeom>
        </p:spPr>
      </p:pic>
      <p:sp>
        <p:nvSpPr>
          <p:cNvPr id="2" name="タイトル 1">
            <a:extLst>
              <a:ext uri="{FF2B5EF4-FFF2-40B4-BE49-F238E27FC236}">
                <a16:creationId xmlns:a16="http://schemas.microsoft.com/office/drawing/2014/main" id="{003FBBE9-639F-2E50-8D82-3F3A4C9E2DB7}"/>
              </a:ext>
            </a:extLst>
          </p:cNvPr>
          <p:cNvSpPr>
            <a:spLocks noGrp="1"/>
          </p:cNvSpPr>
          <p:nvPr>
            <p:ph type="title"/>
          </p:nvPr>
        </p:nvSpPr>
        <p:spPr/>
        <p:txBody>
          <a:bodyPr/>
          <a:lstStyle/>
          <a:p>
            <a:r>
              <a:rPr kumimoji="1" lang="ja-JP" altLang="en-US" b="1" dirty="0"/>
              <a:t>アピールポイント</a:t>
            </a:r>
          </a:p>
        </p:txBody>
      </p:sp>
      <p:sp>
        <p:nvSpPr>
          <p:cNvPr id="3" name="コンテンツ プレースホルダー 2">
            <a:extLst>
              <a:ext uri="{FF2B5EF4-FFF2-40B4-BE49-F238E27FC236}">
                <a16:creationId xmlns:a16="http://schemas.microsoft.com/office/drawing/2014/main" id="{DE52387F-B1C1-31E4-4597-3798AFE76DE0}"/>
              </a:ext>
            </a:extLst>
          </p:cNvPr>
          <p:cNvSpPr>
            <a:spLocks noGrp="1"/>
          </p:cNvSpPr>
          <p:nvPr>
            <p:ph idx="1"/>
          </p:nvPr>
        </p:nvSpPr>
        <p:spPr/>
        <p:txBody>
          <a:bodyPr/>
          <a:lstStyle/>
          <a:p>
            <a:pPr marL="0" indent="0">
              <a:spcBef>
                <a:spcPts val="2000"/>
              </a:spcBef>
              <a:buNone/>
            </a:pPr>
            <a:r>
              <a:rPr kumimoji="1" lang="ja-JP" altLang="en-US" dirty="0"/>
              <a:t>・ここまでにも何度か触れたように、自分が「好き」と思えるものを詰め込んだ</a:t>
            </a:r>
            <a:r>
              <a:rPr kumimoji="1" lang="en-US" altLang="ja-JP" dirty="0"/>
              <a:t>(</a:t>
            </a:r>
            <a:r>
              <a:rPr kumimoji="1" lang="ja-JP" altLang="en-US" dirty="0"/>
              <a:t>まず自分が楽しいと思えなければプレイヤーにも楽しんでもらえないと考えた</a:t>
            </a:r>
            <a:r>
              <a:rPr kumimoji="1" lang="en-US" altLang="ja-JP" dirty="0"/>
              <a:t>)</a:t>
            </a:r>
          </a:p>
          <a:p>
            <a:pPr marL="0" indent="0">
              <a:spcBef>
                <a:spcPts val="2000"/>
              </a:spcBef>
              <a:buNone/>
            </a:pPr>
            <a:r>
              <a:rPr kumimoji="1" lang="ja-JP" altLang="en-US" dirty="0"/>
              <a:t>・もちろん実力・スキルが足りず望んだ通りにならない、不格好なところも多いが、それを恥ずかしがらず多くのことに挑戦した</a:t>
            </a:r>
            <a:endParaRPr kumimoji="1" lang="en-US" altLang="ja-JP" dirty="0"/>
          </a:p>
          <a:p>
            <a:pPr marL="0" indent="0">
              <a:spcBef>
                <a:spcPts val="2000"/>
              </a:spcBef>
              <a:buNone/>
            </a:pPr>
            <a:r>
              <a:rPr kumimoji="1" lang="ja-JP" altLang="en-US" dirty="0"/>
              <a:t>・その結果、イラストで立体感を出すのが難しいところに</a:t>
            </a:r>
            <a:r>
              <a:rPr kumimoji="1" lang="en-US" altLang="ja-JP" dirty="0"/>
              <a:t>3D</a:t>
            </a:r>
            <a:r>
              <a:rPr kumimoji="1" lang="ja-JP" altLang="en-US" dirty="0"/>
              <a:t>モデルを使ったり</a:t>
            </a:r>
            <a:r>
              <a:rPr kumimoji="1" lang="en-US" altLang="ja-JP" dirty="0"/>
              <a:t>(</a:t>
            </a:r>
            <a:r>
              <a:rPr kumimoji="1" lang="ja-JP" altLang="en-US" dirty="0"/>
              <a:t>武器は全て</a:t>
            </a:r>
            <a:r>
              <a:rPr kumimoji="1" lang="en-US" altLang="ja-JP" dirty="0"/>
              <a:t>3D)</a:t>
            </a:r>
            <a:r>
              <a:rPr kumimoji="1" lang="ja-JP" altLang="en-US" dirty="0"/>
              <a:t>、プログラムで動かしやすい素材を自分で用意したり、足りない技能を別の技能で補い合うということができた</a:t>
            </a:r>
          </a:p>
        </p:txBody>
      </p:sp>
    </p:spTree>
    <p:extLst>
      <p:ext uri="{BB962C8B-B14F-4D97-AF65-F5344CB8AC3E}">
        <p14:creationId xmlns:p14="http://schemas.microsoft.com/office/powerpoint/2010/main" val="4029140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EC1A6CF7-53D2-4423-9D10-8D4823907096}"/>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6096000" y="0"/>
            <a:ext cx="7837718" cy="6858000"/>
          </a:xfrm>
          <a:prstGeom prst="rect">
            <a:avLst/>
          </a:prstGeom>
        </p:spPr>
      </p:pic>
      <p:sp>
        <p:nvSpPr>
          <p:cNvPr id="2" name="タイトル 1">
            <a:extLst>
              <a:ext uri="{FF2B5EF4-FFF2-40B4-BE49-F238E27FC236}">
                <a16:creationId xmlns:a16="http://schemas.microsoft.com/office/drawing/2014/main" id="{7C1435F1-58E1-FD4F-0E8B-C2CB93B2E0D8}"/>
              </a:ext>
            </a:extLst>
          </p:cNvPr>
          <p:cNvSpPr>
            <a:spLocks noGrp="1"/>
          </p:cNvSpPr>
          <p:nvPr>
            <p:ph type="title"/>
          </p:nvPr>
        </p:nvSpPr>
        <p:spPr/>
        <p:txBody>
          <a:bodyPr/>
          <a:lstStyle/>
          <a:p>
            <a:r>
              <a:rPr kumimoji="1" lang="ja-JP" altLang="en-US" b="1" dirty="0"/>
              <a:t>今後の改善点</a:t>
            </a:r>
          </a:p>
        </p:txBody>
      </p:sp>
      <p:sp>
        <p:nvSpPr>
          <p:cNvPr id="3" name="コンテンツ プレースホルダー 2">
            <a:extLst>
              <a:ext uri="{FF2B5EF4-FFF2-40B4-BE49-F238E27FC236}">
                <a16:creationId xmlns:a16="http://schemas.microsoft.com/office/drawing/2014/main" id="{BC319C14-4611-1C1A-7352-B4D08169C27C}"/>
              </a:ext>
            </a:extLst>
          </p:cNvPr>
          <p:cNvSpPr>
            <a:spLocks noGrp="1"/>
          </p:cNvSpPr>
          <p:nvPr>
            <p:ph idx="1"/>
          </p:nvPr>
        </p:nvSpPr>
        <p:spPr/>
        <p:txBody>
          <a:bodyPr/>
          <a:lstStyle/>
          <a:p>
            <a:pPr marL="0" indent="0">
              <a:spcBef>
                <a:spcPts val="2000"/>
              </a:spcBef>
              <a:buNone/>
            </a:pPr>
            <a:r>
              <a:rPr kumimoji="1" lang="ja-JP" altLang="en-US" dirty="0"/>
              <a:t>・</a:t>
            </a:r>
            <a:r>
              <a:rPr kumimoji="1" lang="en-US" altLang="ja-JP" dirty="0"/>
              <a:t>β</a:t>
            </a:r>
            <a:r>
              <a:rPr kumimoji="1" lang="ja-JP" altLang="en-US" dirty="0"/>
              <a:t>版まではとにかく完成させる</a:t>
            </a:r>
            <a:r>
              <a:rPr kumimoji="1" lang="en-US" altLang="ja-JP" dirty="0"/>
              <a:t>(</a:t>
            </a:r>
            <a:r>
              <a:rPr kumimoji="1" lang="ja-JP" altLang="en-US" dirty="0"/>
              <a:t>最初から最後まで一本のゲームとして遊べるようにする</a:t>
            </a:r>
            <a:r>
              <a:rPr kumimoji="1" lang="en-US" altLang="ja-JP" dirty="0"/>
              <a:t>)</a:t>
            </a:r>
            <a:r>
              <a:rPr kumimoji="1" lang="ja-JP" altLang="en-US" dirty="0"/>
              <a:t>ことを最重視し、機能は最小限、非効率なコードも</a:t>
            </a:r>
            <a:r>
              <a:rPr kumimoji="1" lang="en-US" altLang="ja-JP" dirty="0"/>
              <a:t>OK</a:t>
            </a:r>
            <a:r>
              <a:rPr kumimoji="1" lang="ja-JP" altLang="en-US" dirty="0"/>
              <a:t>としていた → これを解決していく</a:t>
            </a:r>
            <a:endParaRPr kumimoji="1" lang="en-US" altLang="ja-JP" dirty="0"/>
          </a:p>
          <a:p>
            <a:pPr marL="0" indent="0">
              <a:spcBef>
                <a:spcPts val="2000"/>
              </a:spcBef>
              <a:buNone/>
            </a:pPr>
            <a:r>
              <a:rPr kumimoji="1" lang="ja-JP" altLang="en-US" dirty="0"/>
              <a:t>・</a:t>
            </a:r>
            <a:r>
              <a:rPr kumimoji="1" lang="en-US" altLang="ja-JP" dirty="0"/>
              <a:t>1</a:t>
            </a:r>
            <a:r>
              <a:rPr kumimoji="1" lang="ja-JP" altLang="en-US" dirty="0"/>
              <a:t>人で作っていると分かりにくくなっている部分に気付けなかったり、バグを見落としたりする → できるだけ多くの人にプレイしてもらいフィードバックをもらう</a:t>
            </a:r>
            <a:endParaRPr kumimoji="1" lang="en-US" altLang="ja-JP" dirty="0"/>
          </a:p>
          <a:p>
            <a:pPr marL="0" indent="0">
              <a:spcBef>
                <a:spcPts val="2000"/>
              </a:spcBef>
              <a:buNone/>
            </a:pPr>
            <a:r>
              <a:rPr kumimoji="1" lang="ja-JP" altLang="en-US" dirty="0"/>
              <a:t>・</a:t>
            </a:r>
            <a:r>
              <a:rPr kumimoji="1" lang="en-US" altLang="ja-JP" dirty="0"/>
              <a:t>BGM</a:t>
            </a:r>
            <a:r>
              <a:rPr kumimoji="1" lang="ja-JP" altLang="en-US" dirty="0"/>
              <a:t>や</a:t>
            </a:r>
            <a:r>
              <a:rPr kumimoji="1" lang="en-US" altLang="ja-JP" dirty="0"/>
              <a:t>SE</a:t>
            </a:r>
            <a:r>
              <a:rPr kumimoji="1" lang="ja-JP" altLang="en-US" dirty="0"/>
              <a:t>を付ける</a:t>
            </a:r>
            <a:r>
              <a:rPr kumimoji="1" lang="en-US" altLang="ja-JP" dirty="0"/>
              <a:t>(</a:t>
            </a:r>
            <a:r>
              <a:rPr kumimoji="1" lang="ja-JP" altLang="en-US" dirty="0"/>
              <a:t>付けるなら全体に付けたいため、それができる時間が確保できそうであれば</a:t>
            </a:r>
            <a:r>
              <a:rPr kumimoji="1" lang="en-US" altLang="ja-JP" dirty="0"/>
              <a:t>)</a:t>
            </a:r>
            <a:endParaRPr kumimoji="1" lang="ja-JP" altLang="en-US" dirty="0"/>
          </a:p>
        </p:txBody>
      </p:sp>
    </p:spTree>
    <p:extLst>
      <p:ext uri="{BB962C8B-B14F-4D97-AF65-F5344CB8AC3E}">
        <p14:creationId xmlns:p14="http://schemas.microsoft.com/office/powerpoint/2010/main" val="2489780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A419DF-9118-B675-7D12-D071F21FBA69}"/>
              </a:ext>
            </a:extLst>
          </p:cNvPr>
          <p:cNvSpPr>
            <a:spLocks noGrp="1"/>
          </p:cNvSpPr>
          <p:nvPr>
            <p:ph type="title"/>
          </p:nvPr>
        </p:nvSpPr>
        <p:spPr>
          <a:xfrm>
            <a:off x="838200" y="365125"/>
            <a:ext cx="10515600" cy="6104255"/>
          </a:xfrm>
        </p:spPr>
        <p:txBody>
          <a:bodyPr/>
          <a:lstStyle/>
          <a:p>
            <a:pPr algn="ctr"/>
            <a:r>
              <a:rPr kumimoji="1" lang="ja-JP" altLang="en-US" b="1" dirty="0">
                <a:latin typeface="HGPｺﾞｼｯｸE" panose="020B0900000000000000" pitchFamily="50" charset="-128"/>
                <a:ea typeface="HGPｺﾞｼｯｸE" panose="020B0900000000000000" pitchFamily="50" charset="-128"/>
              </a:rPr>
              <a:t>よろしくおねがいします！</a:t>
            </a:r>
          </a:p>
        </p:txBody>
      </p:sp>
    </p:spTree>
    <p:extLst>
      <p:ext uri="{BB962C8B-B14F-4D97-AF65-F5344CB8AC3E}">
        <p14:creationId xmlns:p14="http://schemas.microsoft.com/office/powerpoint/2010/main" val="1867043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AC8F2-0E76-9002-7236-694E3384B5AB}"/>
              </a:ext>
            </a:extLst>
          </p:cNvPr>
          <p:cNvSpPr>
            <a:spLocks noGrp="1"/>
          </p:cNvSpPr>
          <p:nvPr>
            <p:ph type="title"/>
          </p:nvPr>
        </p:nvSpPr>
        <p:spPr/>
        <p:txBody>
          <a:bodyPr/>
          <a:lstStyle/>
          <a:p>
            <a:r>
              <a:rPr kumimoji="1" lang="ja-JP" altLang="en-US" dirty="0"/>
              <a:t>捕捉①</a:t>
            </a:r>
            <a:r>
              <a:rPr kumimoji="1" lang="en-US" altLang="ja-JP" dirty="0"/>
              <a:t>(</a:t>
            </a:r>
            <a:r>
              <a:rPr kumimoji="1" lang="ja-JP" altLang="en-US" dirty="0"/>
              <a:t>使用した画像生成</a:t>
            </a:r>
            <a:r>
              <a:rPr kumimoji="1" lang="en-US" altLang="ja-JP" dirty="0"/>
              <a:t>AI)</a:t>
            </a:r>
            <a:endParaRPr kumimoji="1" lang="ja-JP" altLang="en-US" dirty="0"/>
          </a:p>
        </p:txBody>
      </p:sp>
      <p:sp>
        <p:nvSpPr>
          <p:cNvPr id="3" name="コンテンツ プレースホルダー 2">
            <a:extLst>
              <a:ext uri="{FF2B5EF4-FFF2-40B4-BE49-F238E27FC236}">
                <a16:creationId xmlns:a16="http://schemas.microsoft.com/office/drawing/2014/main" id="{FFE379C6-DD97-C1F7-57E1-359AF4886D7D}"/>
              </a:ext>
            </a:extLst>
          </p:cNvPr>
          <p:cNvSpPr>
            <a:spLocks noGrp="1"/>
          </p:cNvSpPr>
          <p:nvPr>
            <p:ph idx="1"/>
          </p:nvPr>
        </p:nvSpPr>
        <p:spPr>
          <a:xfrm>
            <a:off x="838200" y="1825625"/>
            <a:ext cx="4808838" cy="4351338"/>
          </a:xfrm>
        </p:spPr>
        <p:txBody>
          <a:bodyPr/>
          <a:lstStyle/>
          <a:p>
            <a:pPr marL="0" indent="0">
              <a:buNone/>
            </a:pPr>
            <a:r>
              <a:rPr kumimoji="1" lang="ja-JP" altLang="en-US" dirty="0"/>
              <a:t>・</a:t>
            </a:r>
            <a:r>
              <a:rPr kumimoji="1" lang="en-US" altLang="ja-JP" dirty="0"/>
              <a:t>Stable Diffusion </a:t>
            </a:r>
            <a:r>
              <a:rPr kumimoji="1" lang="en-US" altLang="ja-JP" dirty="0" err="1"/>
              <a:t>WebUI</a:t>
            </a:r>
            <a:endParaRPr kumimoji="1" lang="en-US" altLang="ja-JP" dirty="0"/>
          </a:p>
          <a:p>
            <a:pPr marL="0" indent="0">
              <a:buNone/>
            </a:pPr>
            <a:r>
              <a:rPr kumimoji="1" lang="ja-JP" altLang="en-US" dirty="0"/>
              <a:t>ローカルで動作する</a:t>
            </a:r>
            <a:endParaRPr kumimoji="1" lang="en-US" altLang="ja-JP" dirty="0"/>
          </a:p>
          <a:p>
            <a:pPr marL="0" indent="0">
              <a:buNone/>
            </a:pPr>
            <a:r>
              <a:rPr lang="ja-JP" altLang="en-US" dirty="0"/>
              <a:t>背景、見本に使用</a:t>
            </a:r>
            <a:endParaRPr lang="en-US" altLang="ja-JP" dirty="0"/>
          </a:p>
          <a:p>
            <a:pPr marL="0" indent="0">
              <a:buNone/>
            </a:pPr>
            <a:endParaRPr lang="en-US" altLang="ja-JP" dirty="0"/>
          </a:p>
          <a:p>
            <a:pPr marL="0" indent="0">
              <a:buNone/>
            </a:pPr>
            <a:r>
              <a:rPr kumimoji="1" lang="ja-JP" altLang="en-US" dirty="0"/>
              <a:t>・</a:t>
            </a:r>
            <a:r>
              <a:rPr kumimoji="1" lang="en-US" altLang="ja-JP" dirty="0" err="1"/>
              <a:t>Copainter</a:t>
            </a:r>
            <a:endParaRPr kumimoji="1" lang="en-US" altLang="ja-JP" dirty="0"/>
          </a:p>
          <a:p>
            <a:pPr marL="0" indent="0">
              <a:buNone/>
            </a:pPr>
            <a:r>
              <a:rPr kumimoji="1" lang="ja-JP" altLang="en-US" dirty="0"/>
              <a:t>着彩やペン入れ</a:t>
            </a:r>
            <a:endParaRPr kumimoji="1" lang="en-US" altLang="ja-JP" dirty="0"/>
          </a:p>
          <a:p>
            <a:pPr marL="0" indent="0">
              <a:buNone/>
            </a:pPr>
            <a:r>
              <a:rPr kumimoji="1" lang="ja-JP" altLang="en-US" dirty="0"/>
              <a:t>塗りの見本に使用</a:t>
            </a:r>
            <a:endParaRPr kumimoji="1" lang="en-US" altLang="ja-JP" dirty="0"/>
          </a:p>
          <a:p>
            <a:pPr marL="0" indent="0">
              <a:buNone/>
            </a:pPr>
            <a:r>
              <a:rPr kumimoji="1" lang="en-US" altLang="ja-JP" sz="1800" dirty="0"/>
              <a:t>https://www.copainter.ai/ja</a:t>
            </a:r>
          </a:p>
        </p:txBody>
      </p:sp>
      <p:pic>
        <p:nvPicPr>
          <p:cNvPr id="5" name="図 4">
            <a:extLst>
              <a:ext uri="{FF2B5EF4-FFF2-40B4-BE49-F238E27FC236}">
                <a16:creationId xmlns:a16="http://schemas.microsoft.com/office/drawing/2014/main" id="{E3A1A00F-F1DD-6E13-F5DD-F786686D48BF}"/>
              </a:ext>
            </a:extLst>
          </p:cNvPr>
          <p:cNvPicPr>
            <a:picLocks noChangeAspect="1"/>
          </p:cNvPicPr>
          <p:nvPr/>
        </p:nvPicPr>
        <p:blipFill rotWithShape="1">
          <a:blip r:embed="rId2">
            <a:extLst>
              <a:ext uri="{28A0092B-C50C-407E-A947-70E740481C1C}">
                <a14:useLocalDpi xmlns:a14="http://schemas.microsoft.com/office/drawing/2010/main" val="0"/>
              </a:ext>
            </a:extLst>
          </a:blip>
          <a:srcRect l="3568" t="17440" r="4146" b="5324"/>
          <a:stretch/>
        </p:blipFill>
        <p:spPr>
          <a:xfrm>
            <a:off x="5915180" y="4153554"/>
            <a:ext cx="5438620" cy="2560301"/>
          </a:xfrm>
          <a:prstGeom prst="rect">
            <a:avLst/>
          </a:prstGeom>
          <a:ln w="25400">
            <a:solidFill>
              <a:schemeClr val="tx1"/>
            </a:solidFill>
          </a:ln>
        </p:spPr>
      </p:pic>
      <p:pic>
        <p:nvPicPr>
          <p:cNvPr id="7" name="図 6">
            <a:extLst>
              <a:ext uri="{FF2B5EF4-FFF2-40B4-BE49-F238E27FC236}">
                <a16:creationId xmlns:a16="http://schemas.microsoft.com/office/drawing/2014/main" id="{ED957552-D389-7271-3038-2BA61B7E3FB3}"/>
              </a:ext>
            </a:extLst>
          </p:cNvPr>
          <p:cNvPicPr>
            <a:picLocks noChangeAspect="1"/>
          </p:cNvPicPr>
          <p:nvPr/>
        </p:nvPicPr>
        <p:blipFill rotWithShape="1">
          <a:blip r:embed="rId3">
            <a:extLst>
              <a:ext uri="{28A0092B-C50C-407E-A947-70E740481C1C}">
                <a14:useLocalDpi xmlns:a14="http://schemas.microsoft.com/office/drawing/2010/main" val="0"/>
              </a:ext>
            </a:extLst>
          </a:blip>
          <a:srcRect t="8985" b="5324"/>
          <a:stretch/>
        </p:blipFill>
        <p:spPr>
          <a:xfrm>
            <a:off x="5915180" y="1424295"/>
            <a:ext cx="5438620" cy="2621481"/>
          </a:xfrm>
          <a:prstGeom prst="rect">
            <a:avLst/>
          </a:prstGeom>
          <a:ln w="25400">
            <a:solidFill>
              <a:schemeClr val="tx1"/>
            </a:solidFill>
          </a:ln>
        </p:spPr>
      </p:pic>
    </p:spTree>
    <p:extLst>
      <p:ext uri="{BB962C8B-B14F-4D97-AF65-F5344CB8AC3E}">
        <p14:creationId xmlns:p14="http://schemas.microsoft.com/office/powerpoint/2010/main" val="3957330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CFAC8F2-0E76-9002-7236-694E3384B5AB}"/>
              </a:ext>
            </a:extLst>
          </p:cNvPr>
          <p:cNvSpPr>
            <a:spLocks noGrp="1"/>
          </p:cNvSpPr>
          <p:nvPr>
            <p:ph type="title"/>
          </p:nvPr>
        </p:nvSpPr>
        <p:spPr/>
        <p:txBody>
          <a:bodyPr/>
          <a:lstStyle/>
          <a:p>
            <a:r>
              <a:rPr kumimoji="1" lang="ja-JP" altLang="en-US" dirty="0"/>
              <a:t>捕捉②</a:t>
            </a:r>
            <a:r>
              <a:rPr kumimoji="1" lang="en-US" altLang="ja-JP" dirty="0"/>
              <a:t>(</a:t>
            </a:r>
            <a:r>
              <a:rPr kumimoji="1" lang="ja-JP" altLang="en-US" dirty="0"/>
              <a:t>画像生成</a:t>
            </a:r>
            <a:r>
              <a:rPr kumimoji="1" lang="en-US" altLang="ja-JP" dirty="0"/>
              <a:t>AI</a:t>
            </a:r>
            <a:r>
              <a:rPr kumimoji="1" lang="ja-JP" altLang="en-US" dirty="0"/>
              <a:t>に対する考え方</a:t>
            </a:r>
            <a:r>
              <a:rPr kumimoji="1"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FFE379C6-DD97-C1F7-57E1-359AF4886D7D}"/>
              </a:ext>
            </a:extLst>
          </p:cNvPr>
          <p:cNvSpPr>
            <a:spLocks noGrp="1"/>
          </p:cNvSpPr>
          <p:nvPr>
            <p:ph idx="1"/>
          </p:nvPr>
        </p:nvSpPr>
        <p:spPr/>
        <p:txBody>
          <a:bodyPr>
            <a:normAutofit/>
          </a:bodyPr>
          <a:lstStyle/>
          <a:p>
            <a:pPr marL="0" indent="0">
              <a:buNone/>
            </a:pPr>
            <a:r>
              <a:rPr lang="ja-JP" altLang="en-US" sz="2000" dirty="0"/>
              <a:t>権利に関する議論もネット上でよく目にする画像生成</a:t>
            </a:r>
            <a:r>
              <a:rPr lang="en-US" altLang="ja-JP" sz="2000" dirty="0"/>
              <a:t>AI</a:t>
            </a:r>
            <a:r>
              <a:rPr lang="ja-JP" altLang="en-US" sz="2000" dirty="0"/>
              <a:t>だが、文化庁によるセミナー</a:t>
            </a:r>
            <a:r>
              <a:rPr lang="en-US" altLang="ja-JP" sz="1800" dirty="0"/>
              <a:t>(https://www.bunka.go.jp/seisaku/chosakuken/93903601.html</a:t>
            </a:r>
            <a:r>
              <a:rPr kumimoji="1" lang="en-US" altLang="ja-JP" sz="1800" dirty="0"/>
              <a:t>)</a:t>
            </a:r>
            <a:r>
              <a:rPr kumimoji="1" lang="ja-JP" altLang="en-US" sz="1800" dirty="0"/>
              <a:t>など</a:t>
            </a:r>
            <a:r>
              <a:rPr kumimoji="1" lang="ja-JP" altLang="en-US" sz="2000" dirty="0"/>
              <a:t>を読み、使用しても問題ないと考えた。生成物が既存の著作物と類似していれば著作権侵害にもなり得るが、その点で言えば自分で描いたイラストの方が明確に意識しているイラストレーターが存在する分、偶然「類似」してしまう可能性は高いだろう</a:t>
            </a:r>
            <a:r>
              <a:rPr kumimoji="1" lang="en-US" altLang="ja-JP" sz="2000" dirty="0"/>
              <a:t>(</a:t>
            </a:r>
            <a:r>
              <a:rPr kumimoji="1" lang="ja-JP" altLang="en-US" sz="2000" dirty="0"/>
              <a:t>画風は保護されないため、今回描いたイラストは問題ないと考えている</a:t>
            </a:r>
            <a:r>
              <a:rPr kumimoji="1" lang="en-US" altLang="ja-JP" sz="2000" dirty="0"/>
              <a:t>)</a:t>
            </a:r>
            <a:r>
              <a:rPr kumimoji="1" lang="ja-JP" altLang="en-US" sz="2000" dirty="0"/>
              <a:t>。</a:t>
            </a:r>
            <a:endParaRPr kumimoji="1" lang="en-US" altLang="ja-JP" sz="2000" dirty="0"/>
          </a:p>
          <a:p>
            <a:pPr marL="0" indent="0">
              <a:buNone/>
            </a:pPr>
            <a:r>
              <a:rPr kumimoji="1" lang="ja-JP" altLang="en-US" sz="2000" dirty="0"/>
              <a:t>また、</a:t>
            </a:r>
            <a:r>
              <a:rPr kumimoji="1" lang="en-US" altLang="ja-JP" sz="2000" dirty="0"/>
              <a:t> Stable Diffusion </a:t>
            </a:r>
            <a:r>
              <a:rPr kumimoji="1" lang="en-US" altLang="ja-JP" sz="2000" dirty="0" err="1"/>
              <a:t>WebUI</a:t>
            </a:r>
            <a:r>
              <a:rPr kumimoji="1" lang="ja-JP" altLang="en-US" sz="2000" dirty="0"/>
              <a:t>はモデルを自分で切り替えられるが、そのモデルのライセンスにも目を通した。他にもリスクは考えられるが、例えばフリー素材も無断転載である可能性があったり、実際の風景も</a:t>
            </a:r>
            <a:r>
              <a:rPr kumimoji="1" lang="en-US" altLang="ja-JP" sz="2000" dirty="0"/>
              <a:t>(</a:t>
            </a:r>
            <a:r>
              <a:rPr kumimoji="1" lang="ja-JP" altLang="en-US" sz="2000" dirty="0"/>
              <a:t>原則自由に使用できるものの</a:t>
            </a:r>
            <a:r>
              <a:rPr kumimoji="1" lang="en-US" altLang="ja-JP" sz="2000" dirty="0"/>
              <a:t>)</a:t>
            </a:r>
            <a:r>
              <a:rPr kumimoji="1" lang="ja-JP" altLang="en-US" sz="2000" dirty="0"/>
              <a:t>商標権で保護された建物があったりと、画像生成</a:t>
            </a:r>
            <a:r>
              <a:rPr kumimoji="1" lang="en-US" altLang="ja-JP" sz="2000" dirty="0"/>
              <a:t>AI</a:t>
            </a:r>
            <a:r>
              <a:rPr kumimoji="1" lang="ja-JP" altLang="en-US" sz="2000" dirty="0"/>
              <a:t>がその他の手段と比べてリスクが特別高いわけではないと考えた。</a:t>
            </a:r>
            <a:endParaRPr kumimoji="1" lang="en-US" altLang="ja-JP" sz="2000" dirty="0"/>
          </a:p>
          <a:p>
            <a:pPr marL="0" indent="0">
              <a:buNone/>
            </a:pPr>
            <a:endParaRPr lang="en-US" altLang="ja-JP" sz="2000" dirty="0"/>
          </a:p>
          <a:p>
            <a:pPr marL="0" indent="0">
              <a:buNone/>
            </a:pPr>
            <a:r>
              <a:rPr lang="ja-JP" altLang="en-US" sz="2000" dirty="0"/>
              <a:t>専門家でもない一個人の解釈なので、間違い等あればご指摘いただけると幸いです。</a:t>
            </a:r>
            <a:endParaRPr lang="en-US" altLang="ja-JP" sz="2000" dirty="0"/>
          </a:p>
        </p:txBody>
      </p:sp>
    </p:spTree>
    <p:extLst>
      <p:ext uri="{BB962C8B-B14F-4D97-AF65-F5344CB8AC3E}">
        <p14:creationId xmlns:p14="http://schemas.microsoft.com/office/powerpoint/2010/main" val="1518866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22703A-ABCD-7A40-DCF3-F67F374E1DF0}"/>
              </a:ext>
            </a:extLst>
          </p:cNvPr>
          <p:cNvSpPr>
            <a:spLocks noGrp="1"/>
          </p:cNvSpPr>
          <p:nvPr>
            <p:ph type="title"/>
          </p:nvPr>
        </p:nvSpPr>
        <p:spPr/>
        <p:txBody>
          <a:bodyPr/>
          <a:lstStyle/>
          <a:p>
            <a:r>
              <a:rPr kumimoji="1" lang="ja-JP" altLang="en-US" b="1" dirty="0"/>
              <a:t>ゲーム内容</a:t>
            </a:r>
          </a:p>
        </p:txBody>
      </p:sp>
      <p:sp>
        <p:nvSpPr>
          <p:cNvPr id="3" name="コンテンツ プレースホルダー 2">
            <a:extLst>
              <a:ext uri="{FF2B5EF4-FFF2-40B4-BE49-F238E27FC236}">
                <a16:creationId xmlns:a16="http://schemas.microsoft.com/office/drawing/2014/main" id="{E038F482-94B7-E501-E865-8B115F10808F}"/>
              </a:ext>
            </a:extLst>
          </p:cNvPr>
          <p:cNvSpPr>
            <a:spLocks noGrp="1"/>
          </p:cNvSpPr>
          <p:nvPr>
            <p:ph idx="1"/>
          </p:nvPr>
        </p:nvSpPr>
        <p:spPr/>
        <p:txBody>
          <a:bodyPr/>
          <a:lstStyle/>
          <a:p>
            <a:pPr marL="0" indent="0">
              <a:buNone/>
            </a:pPr>
            <a:r>
              <a:rPr kumimoji="1" lang="ja-JP" altLang="en-US" dirty="0"/>
              <a:t>主に</a:t>
            </a:r>
            <a:endParaRPr kumimoji="1" lang="en-US" altLang="ja-JP" dirty="0"/>
          </a:p>
          <a:p>
            <a:pPr marL="0" indent="0">
              <a:buNone/>
            </a:pPr>
            <a:endParaRPr lang="en-US" altLang="ja-JP" dirty="0"/>
          </a:p>
          <a:p>
            <a:pPr marL="0" indent="0">
              <a:buNone/>
            </a:pPr>
            <a:r>
              <a:rPr kumimoji="1" lang="ja-JP" altLang="en-US" dirty="0"/>
              <a:t>・シナリオパート</a:t>
            </a:r>
            <a:endParaRPr kumimoji="1" lang="en-US" altLang="ja-JP" dirty="0"/>
          </a:p>
          <a:p>
            <a:pPr marL="0" indent="0">
              <a:buNone/>
            </a:pPr>
            <a:r>
              <a:rPr kumimoji="1" lang="ja-JP" altLang="en-US" dirty="0"/>
              <a:t>・バトルパート</a:t>
            </a:r>
            <a:r>
              <a:rPr kumimoji="1" lang="en-US" altLang="ja-JP" dirty="0"/>
              <a:t>(2D)</a:t>
            </a:r>
          </a:p>
          <a:p>
            <a:pPr marL="0" indent="0">
              <a:buNone/>
            </a:pPr>
            <a:r>
              <a:rPr kumimoji="1" lang="ja-JP" altLang="en-US" dirty="0"/>
              <a:t>・ミニゲームパート</a:t>
            </a:r>
            <a:r>
              <a:rPr kumimoji="1" lang="en-US" altLang="ja-JP" dirty="0"/>
              <a:t>(3D)</a:t>
            </a:r>
          </a:p>
          <a:p>
            <a:pPr marL="0" indent="0">
              <a:buNone/>
            </a:pPr>
            <a:endParaRPr lang="en-US" altLang="ja-JP" dirty="0"/>
          </a:p>
          <a:p>
            <a:pPr marL="0" indent="0">
              <a:buNone/>
            </a:pPr>
            <a:r>
              <a:rPr kumimoji="1" lang="ja-JP" altLang="en-US" dirty="0"/>
              <a:t>の</a:t>
            </a:r>
            <a:r>
              <a:rPr kumimoji="1" lang="en-US" altLang="ja-JP" dirty="0"/>
              <a:t>3</a:t>
            </a:r>
            <a:r>
              <a:rPr kumimoji="1" lang="ja-JP" altLang="en-US" dirty="0"/>
              <a:t>つで構成されている</a:t>
            </a:r>
          </a:p>
        </p:txBody>
      </p:sp>
      <p:pic>
        <p:nvPicPr>
          <p:cNvPr id="5" name="図 4">
            <a:extLst>
              <a:ext uri="{FF2B5EF4-FFF2-40B4-BE49-F238E27FC236}">
                <a16:creationId xmlns:a16="http://schemas.microsoft.com/office/drawing/2014/main" id="{606FCEFD-DBD7-983F-60FB-6631A0FA3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5625" y="0"/>
            <a:ext cx="5143500" cy="6858000"/>
          </a:xfrm>
          <a:prstGeom prst="rect">
            <a:avLst/>
          </a:prstGeom>
        </p:spPr>
      </p:pic>
      <p:pic>
        <p:nvPicPr>
          <p:cNvPr id="7" name="図 6">
            <a:extLst>
              <a:ext uri="{FF2B5EF4-FFF2-40B4-BE49-F238E27FC236}">
                <a16:creationId xmlns:a16="http://schemas.microsoft.com/office/drawing/2014/main" id="{7120E428-11F4-196D-8430-C2676B42A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4743" y="0"/>
            <a:ext cx="5143500" cy="6858000"/>
          </a:xfrm>
          <a:prstGeom prst="rect">
            <a:avLst/>
          </a:prstGeom>
        </p:spPr>
      </p:pic>
    </p:spTree>
    <p:extLst>
      <p:ext uri="{BB962C8B-B14F-4D97-AF65-F5344CB8AC3E}">
        <p14:creationId xmlns:p14="http://schemas.microsoft.com/office/powerpoint/2010/main" val="3249552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DB9D03-8DFD-5B7E-C2B2-17261C2E21A7}"/>
              </a:ext>
            </a:extLst>
          </p:cNvPr>
          <p:cNvSpPr>
            <a:spLocks noGrp="1"/>
          </p:cNvSpPr>
          <p:nvPr>
            <p:ph type="title"/>
          </p:nvPr>
        </p:nvSpPr>
        <p:spPr/>
        <p:txBody>
          <a:bodyPr/>
          <a:lstStyle/>
          <a:p>
            <a:r>
              <a:rPr kumimoji="1" lang="ja-JP" altLang="en-US" b="1" dirty="0"/>
              <a:t>動機</a:t>
            </a:r>
          </a:p>
        </p:txBody>
      </p:sp>
      <p:sp>
        <p:nvSpPr>
          <p:cNvPr id="3" name="コンテンツ プレースホルダー 2">
            <a:extLst>
              <a:ext uri="{FF2B5EF4-FFF2-40B4-BE49-F238E27FC236}">
                <a16:creationId xmlns:a16="http://schemas.microsoft.com/office/drawing/2014/main" id="{CD514658-DFB0-1721-1DE9-2ABBAA0E66A8}"/>
              </a:ext>
            </a:extLst>
          </p:cNvPr>
          <p:cNvSpPr>
            <a:spLocks noGrp="1"/>
          </p:cNvSpPr>
          <p:nvPr>
            <p:ph idx="1"/>
          </p:nvPr>
        </p:nvSpPr>
        <p:spPr/>
        <p:txBody>
          <a:bodyPr/>
          <a:lstStyle/>
          <a:p>
            <a:pPr marL="0" indent="0">
              <a:spcBef>
                <a:spcPts val="2000"/>
              </a:spcBef>
              <a:buNone/>
            </a:pPr>
            <a:r>
              <a:rPr kumimoji="1" lang="en-US" altLang="ja-JP" dirty="0"/>
              <a:t>(</a:t>
            </a:r>
            <a:r>
              <a:rPr kumimoji="1" lang="ja-JP" altLang="en-US" dirty="0"/>
              <a:t>具体的に名前を挙げると奈須きのこさんの</a:t>
            </a:r>
            <a:r>
              <a:rPr kumimoji="1" lang="en-US" altLang="ja-JP" dirty="0"/>
              <a:t>)</a:t>
            </a:r>
            <a:r>
              <a:rPr kumimoji="1" lang="ja-JP" altLang="en-US" dirty="0"/>
              <a:t>ノベルゲームが大好き！自分でも作ってみたい！</a:t>
            </a:r>
            <a:endParaRPr kumimoji="1" lang="en-US" altLang="ja-JP" dirty="0"/>
          </a:p>
          <a:p>
            <a:pPr marL="0" indent="0">
              <a:spcBef>
                <a:spcPts val="2000"/>
              </a:spcBef>
              <a:buNone/>
            </a:pPr>
            <a:r>
              <a:rPr kumimoji="1" lang="ja-JP" altLang="en-US" dirty="0"/>
              <a:t>シナリオなんて書いたことないしイラストも模写に毛が生えた程度だけどやってみよう！</a:t>
            </a:r>
            <a:endParaRPr kumimoji="1" lang="en-US" altLang="ja-JP" dirty="0"/>
          </a:p>
          <a:p>
            <a:pPr marL="0" indent="0">
              <a:spcBef>
                <a:spcPts val="2000"/>
              </a:spcBef>
              <a:buNone/>
            </a:pPr>
            <a:r>
              <a:rPr kumimoji="1" lang="ja-JP" altLang="en-US" dirty="0"/>
              <a:t>あと</a:t>
            </a:r>
            <a:r>
              <a:rPr kumimoji="1" lang="en-US" altLang="ja-JP" dirty="0"/>
              <a:t>Unity</a:t>
            </a:r>
            <a:r>
              <a:rPr kumimoji="1" lang="ja-JP" altLang="en-US" dirty="0"/>
              <a:t>でまだ</a:t>
            </a:r>
            <a:r>
              <a:rPr kumimoji="1" lang="en-US" altLang="ja-JP" dirty="0"/>
              <a:t>3D</a:t>
            </a:r>
            <a:r>
              <a:rPr kumimoji="1" lang="ja-JP" altLang="en-US" dirty="0"/>
              <a:t>を触ったことがなかったから</a:t>
            </a:r>
            <a:r>
              <a:rPr kumimoji="1" lang="en-US" altLang="ja-JP" dirty="0"/>
              <a:t>3D</a:t>
            </a:r>
            <a:r>
              <a:rPr kumimoji="1" lang="ja-JP" altLang="en-US" dirty="0"/>
              <a:t>のシーンも欲しい！触ったこともなかったけど</a:t>
            </a:r>
            <a:r>
              <a:rPr kumimoji="1" lang="en-US" altLang="ja-JP" dirty="0"/>
              <a:t>Blender</a:t>
            </a:r>
            <a:r>
              <a:rPr kumimoji="1" lang="ja-JP" altLang="en-US" dirty="0"/>
              <a:t>でキャラクターも自作してみよう！</a:t>
            </a:r>
            <a:endParaRPr kumimoji="1" lang="en-US" altLang="ja-JP" dirty="0"/>
          </a:p>
          <a:p>
            <a:pPr marL="0" indent="0">
              <a:buNone/>
            </a:pPr>
            <a:endParaRPr lang="en-US" altLang="ja-JP" dirty="0"/>
          </a:p>
          <a:p>
            <a:pPr marL="0" indent="0">
              <a:buNone/>
            </a:pPr>
            <a:r>
              <a:rPr kumimoji="1" lang="en-US" altLang="ja-JP" dirty="0"/>
              <a:t>……</a:t>
            </a:r>
            <a:r>
              <a:rPr kumimoji="1" lang="ja-JP" altLang="en-US" dirty="0"/>
              <a:t>と考え</a:t>
            </a:r>
            <a:r>
              <a:rPr kumimoji="1" lang="en-US" altLang="ja-JP" dirty="0"/>
              <a:t>2024</a:t>
            </a:r>
            <a:r>
              <a:rPr kumimoji="1" lang="ja-JP" altLang="en-US" dirty="0"/>
              <a:t>年</a:t>
            </a:r>
            <a:r>
              <a:rPr kumimoji="1" lang="en-US" altLang="ja-JP" dirty="0"/>
              <a:t>3</a:t>
            </a:r>
            <a:r>
              <a:rPr kumimoji="1" lang="ja-JP" altLang="en-US" dirty="0"/>
              <a:t>月下旬ごろから構想を開始</a:t>
            </a:r>
          </a:p>
        </p:txBody>
      </p:sp>
    </p:spTree>
    <p:extLst>
      <p:ext uri="{BB962C8B-B14F-4D97-AF65-F5344CB8AC3E}">
        <p14:creationId xmlns:p14="http://schemas.microsoft.com/office/powerpoint/2010/main" val="3346904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 3">
            <a:extLst>
              <a:ext uri="{FF2B5EF4-FFF2-40B4-BE49-F238E27FC236}">
                <a16:creationId xmlns:a16="http://schemas.microsoft.com/office/drawing/2014/main" id="{45B1DFF0-50B2-0CEB-8D5A-C00584D9A2D1}"/>
              </a:ext>
            </a:extLst>
          </p:cNvPr>
          <p:cNvGraphicFramePr>
            <a:graphicFrameLocks noGrp="1"/>
          </p:cNvGraphicFramePr>
          <p:nvPr>
            <p:extLst>
              <p:ext uri="{D42A27DB-BD31-4B8C-83A1-F6EECF244321}">
                <p14:modId xmlns:p14="http://schemas.microsoft.com/office/powerpoint/2010/main" val="3193960544"/>
              </p:ext>
            </p:extLst>
          </p:nvPr>
        </p:nvGraphicFramePr>
        <p:xfrm>
          <a:off x="335280" y="982980"/>
          <a:ext cx="11521440" cy="5749288"/>
        </p:xfrm>
        <a:graphic>
          <a:graphicData uri="http://schemas.openxmlformats.org/drawingml/2006/table">
            <a:tbl>
              <a:tblPr firstRow="1" bandRow="1">
                <a:tableStyleId>{5C22544A-7EE6-4342-B048-85BDC9FD1C3A}</a:tableStyleId>
              </a:tblPr>
              <a:tblGrid>
                <a:gridCol w="1152144">
                  <a:extLst>
                    <a:ext uri="{9D8B030D-6E8A-4147-A177-3AD203B41FA5}">
                      <a16:colId xmlns:a16="http://schemas.microsoft.com/office/drawing/2014/main" val="2075349541"/>
                    </a:ext>
                  </a:extLst>
                </a:gridCol>
                <a:gridCol w="1152144">
                  <a:extLst>
                    <a:ext uri="{9D8B030D-6E8A-4147-A177-3AD203B41FA5}">
                      <a16:colId xmlns:a16="http://schemas.microsoft.com/office/drawing/2014/main" val="4138018555"/>
                    </a:ext>
                  </a:extLst>
                </a:gridCol>
                <a:gridCol w="1152144">
                  <a:extLst>
                    <a:ext uri="{9D8B030D-6E8A-4147-A177-3AD203B41FA5}">
                      <a16:colId xmlns:a16="http://schemas.microsoft.com/office/drawing/2014/main" val="2919816420"/>
                    </a:ext>
                  </a:extLst>
                </a:gridCol>
                <a:gridCol w="1152144">
                  <a:extLst>
                    <a:ext uri="{9D8B030D-6E8A-4147-A177-3AD203B41FA5}">
                      <a16:colId xmlns:a16="http://schemas.microsoft.com/office/drawing/2014/main" val="1280035735"/>
                    </a:ext>
                  </a:extLst>
                </a:gridCol>
                <a:gridCol w="1152144">
                  <a:extLst>
                    <a:ext uri="{9D8B030D-6E8A-4147-A177-3AD203B41FA5}">
                      <a16:colId xmlns:a16="http://schemas.microsoft.com/office/drawing/2014/main" val="232521175"/>
                    </a:ext>
                  </a:extLst>
                </a:gridCol>
                <a:gridCol w="1152144">
                  <a:extLst>
                    <a:ext uri="{9D8B030D-6E8A-4147-A177-3AD203B41FA5}">
                      <a16:colId xmlns:a16="http://schemas.microsoft.com/office/drawing/2014/main" val="4270944424"/>
                    </a:ext>
                  </a:extLst>
                </a:gridCol>
                <a:gridCol w="1152144">
                  <a:extLst>
                    <a:ext uri="{9D8B030D-6E8A-4147-A177-3AD203B41FA5}">
                      <a16:colId xmlns:a16="http://schemas.microsoft.com/office/drawing/2014/main" val="3219425520"/>
                    </a:ext>
                  </a:extLst>
                </a:gridCol>
                <a:gridCol w="1152144">
                  <a:extLst>
                    <a:ext uri="{9D8B030D-6E8A-4147-A177-3AD203B41FA5}">
                      <a16:colId xmlns:a16="http://schemas.microsoft.com/office/drawing/2014/main" val="1036946160"/>
                    </a:ext>
                  </a:extLst>
                </a:gridCol>
                <a:gridCol w="1152144">
                  <a:extLst>
                    <a:ext uri="{9D8B030D-6E8A-4147-A177-3AD203B41FA5}">
                      <a16:colId xmlns:a16="http://schemas.microsoft.com/office/drawing/2014/main" val="3409803803"/>
                    </a:ext>
                  </a:extLst>
                </a:gridCol>
                <a:gridCol w="1152144">
                  <a:extLst>
                    <a:ext uri="{9D8B030D-6E8A-4147-A177-3AD203B41FA5}">
                      <a16:colId xmlns:a16="http://schemas.microsoft.com/office/drawing/2014/main" val="3955034168"/>
                    </a:ext>
                  </a:extLst>
                </a:gridCol>
              </a:tblGrid>
              <a:tr h="718661">
                <a:tc>
                  <a:txBody>
                    <a:bodyPr/>
                    <a:lstStyle/>
                    <a:p>
                      <a:pPr algn="ctr"/>
                      <a:r>
                        <a:rPr kumimoji="1" lang="en-US" altLang="ja-JP" dirty="0"/>
                        <a:t>3</a:t>
                      </a:r>
                      <a:r>
                        <a:rPr kumimoji="1" lang="ja-JP" altLang="en-US" dirty="0"/>
                        <a:t>月</a:t>
                      </a:r>
                    </a:p>
                  </a:txBody>
                  <a:tcPr/>
                </a:tc>
                <a:tc>
                  <a:txBody>
                    <a:bodyPr/>
                    <a:lstStyle/>
                    <a:p>
                      <a:pPr algn="ctr"/>
                      <a:r>
                        <a:rPr kumimoji="1" lang="en-US" altLang="ja-JP" dirty="0"/>
                        <a:t>4</a:t>
                      </a:r>
                      <a:r>
                        <a:rPr kumimoji="1" lang="ja-JP" altLang="en-US" dirty="0"/>
                        <a:t>月</a:t>
                      </a:r>
                    </a:p>
                  </a:txBody>
                  <a:tcPr/>
                </a:tc>
                <a:tc>
                  <a:txBody>
                    <a:bodyPr/>
                    <a:lstStyle/>
                    <a:p>
                      <a:pPr algn="ctr"/>
                      <a:r>
                        <a:rPr kumimoji="1" lang="en-US" altLang="ja-JP" dirty="0"/>
                        <a:t>5</a:t>
                      </a:r>
                      <a:r>
                        <a:rPr kumimoji="1" lang="ja-JP" altLang="en-US" dirty="0"/>
                        <a:t>月</a:t>
                      </a:r>
                    </a:p>
                  </a:txBody>
                  <a:tcPr/>
                </a:tc>
                <a:tc>
                  <a:txBody>
                    <a:bodyPr/>
                    <a:lstStyle/>
                    <a:p>
                      <a:pPr algn="ctr"/>
                      <a:r>
                        <a:rPr kumimoji="1" lang="en-US" altLang="ja-JP" dirty="0"/>
                        <a:t>6</a:t>
                      </a:r>
                      <a:r>
                        <a:rPr kumimoji="1" lang="ja-JP" altLang="en-US" dirty="0"/>
                        <a:t>月</a:t>
                      </a:r>
                    </a:p>
                  </a:txBody>
                  <a:tcPr/>
                </a:tc>
                <a:tc>
                  <a:txBody>
                    <a:bodyPr/>
                    <a:lstStyle/>
                    <a:p>
                      <a:pPr algn="ctr"/>
                      <a:r>
                        <a:rPr kumimoji="1" lang="en-US" altLang="ja-JP" dirty="0"/>
                        <a:t>7</a:t>
                      </a:r>
                      <a:r>
                        <a:rPr kumimoji="1" lang="ja-JP" altLang="en-US" dirty="0"/>
                        <a:t>月</a:t>
                      </a:r>
                    </a:p>
                  </a:txBody>
                  <a:tcPr/>
                </a:tc>
                <a:tc>
                  <a:txBody>
                    <a:bodyPr/>
                    <a:lstStyle/>
                    <a:p>
                      <a:pPr algn="ctr"/>
                      <a:r>
                        <a:rPr kumimoji="1" lang="en-US" altLang="ja-JP" dirty="0"/>
                        <a:t>8</a:t>
                      </a:r>
                      <a:r>
                        <a:rPr kumimoji="1" lang="ja-JP" altLang="en-US" dirty="0"/>
                        <a:t>月</a:t>
                      </a:r>
                    </a:p>
                  </a:txBody>
                  <a:tcPr/>
                </a:tc>
                <a:tc>
                  <a:txBody>
                    <a:bodyPr/>
                    <a:lstStyle/>
                    <a:p>
                      <a:pPr algn="ctr"/>
                      <a:r>
                        <a:rPr kumimoji="1" lang="ja-JP" altLang="en-US" dirty="0"/>
                        <a:t>～</a:t>
                      </a:r>
                    </a:p>
                  </a:txBody>
                  <a:tcPr/>
                </a:tc>
                <a:tc>
                  <a:txBody>
                    <a:bodyPr/>
                    <a:lstStyle/>
                    <a:p>
                      <a:pPr algn="ctr"/>
                      <a:r>
                        <a:rPr kumimoji="1" lang="ja-JP" altLang="en-US" dirty="0"/>
                        <a:t>～</a:t>
                      </a:r>
                    </a:p>
                  </a:txBody>
                  <a:tcPr/>
                </a:tc>
                <a:tc>
                  <a:txBody>
                    <a:bodyPr/>
                    <a:lstStyle/>
                    <a:p>
                      <a:pPr algn="ctr"/>
                      <a:r>
                        <a:rPr kumimoji="1" lang="ja-JP" altLang="en-US" dirty="0"/>
                        <a:t>～</a:t>
                      </a:r>
                    </a:p>
                  </a:txBody>
                  <a:tcPr/>
                </a:tc>
                <a:tc>
                  <a:txBody>
                    <a:bodyPr/>
                    <a:lstStyle/>
                    <a:p>
                      <a:pPr algn="ctr"/>
                      <a:r>
                        <a:rPr kumimoji="1" lang="en-US" altLang="ja-JP" dirty="0"/>
                        <a:t>2025</a:t>
                      </a:r>
                      <a:r>
                        <a:rPr kumimoji="1" lang="ja-JP" altLang="en-US" dirty="0"/>
                        <a:t>年</a:t>
                      </a:r>
                      <a:endParaRPr kumimoji="1" lang="en-US" altLang="ja-JP" dirty="0"/>
                    </a:p>
                    <a:p>
                      <a:pPr algn="ctr"/>
                      <a:r>
                        <a:rPr kumimoji="1" lang="ja-JP" altLang="en-US" dirty="0"/>
                        <a:t>春頃</a:t>
                      </a:r>
                    </a:p>
                  </a:txBody>
                  <a:tcPr/>
                </a:tc>
                <a:extLst>
                  <a:ext uri="{0D108BD9-81ED-4DB2-BD59-A6C34878D82A}">
                    <a16:rowId xmlns:a16="http://schemas.microsoft.com/office/drawing/2014/main" val="8559262"/>
                  </a:ext>
                </a:extLst>
              </a:tr>
              <a:tr h="718661">
                <a:tc>
                  <a:txBody>
                    <a:bodyPr/>
                    <a:lstStyle/>
                    <a:p>
                      <a:endParaRPr kumimoji="1" lang="ja-JP" altLang="en-US"/>
                    </a:p>
                  </a:txBody>
                  <a:tcPr/>
                </a:tc>
                <a:tc>
                  <a:txBody>
                    <a:bodyPr/>
                    <a:lstStyle/>
                    <a:p>
                      <a:endParaRPr kumimoji="1" lang="ja-JP" altLang="en-US" dirty="0"/>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081809661"/>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4131421053"/>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1904521506"/>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862891725"/>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2677235440"/>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extLst>
                  <a:ext uri="{0D108BD9-81ED-4DB2-BD59-A6C34878D82A}">
                    <a16:rowId xmlns:a16="http://schemas.microsoft.com/office/drawing/2014/main" val="924858754"/>
                  </a:ext>
                </a:extLst>
              </a:tr>
              <a:tr h="718661">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a:p>
                  </a:txBody>
                  <a:tcPr/>
                </a:tc>
                <a:tc>
                  <a:txBody>
                    <a:bodyPr/>
                    <a:lstStyle/>
                    <a:p>
                      <a:endParaRPr kumimoji="1" lang="ja-JP" altLang="en-US" dirty="0"/>
                    </a:p>
                  </a:txBody>
                  <a:tcPr/>
                </a:tc>
                <a:extLst>
                  <a:ext uri="{0D108BD9-81ED-4DB2-BD59-A6C34878D82A}">
                    <a16:rowId xmlns:a16="http://schemas.microsoft.com/office/drawing/2014/main" val="2004431373"/>
                  </a:ext>
                </a:extLst>
              </a:tr>
            </a:tbl>
          </a:graphicData>
        </a:graphic>
      </p:graphicFrame>
      <p:sp>
        <p:nvSpPr>
          <p:cNvPr id="5" name="矢印: 右 4">
            <a:extLst>
              <a:ext uri="{FF2B5EF4-FFF2-40B4-BE49-F238E27FC236}">
                <a16:creationId xmlns:a16="http://schemas.microsoft.com/office/drawing/2014/main" id="{B591CFFF-2044-9479-B266-5B92ABE34DA9}"/>
              </a:ext>
            </a:extLst>
          </p:cNvPr>
          <p:cNvSpPr/>
          <p:nvPr/>
        </p:nvSpPr>
        <p:spPr>
          <a:xfrm>
            <a:off x="1169670" y="2038112"/>
            <a:ext cx="54864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C7C6A5C-3D0B-DF7D-740B-B77071D33E60}"/>
              </a:ext>
            </a:extLst>
          </p:cNvPr>
          <p:cNvSpPr txBox="1"/>
          <p:nvPr/>
        </p:nvSpPr>
        <p:spPr>
          <a:xfrm>
            <a:off x="483870" y="1668780"/>
            <a:ext cx="5463540" cy="365760"/>
          </a:xfrm>
          <a:prstGeom prst="rect">
            <a:avLst/>
          </a:prstGeom>
          <a:noFill/>
        </p:spPr>
        <p:txBody>
          <a:bodyPr wrap="square" rtlCol="0">
            <a:spAutoFit/>
          </a:bodyPr>
          <a:lstStyle/>
          <a:p>
            <a:r>
              <a:rPr kumimoji="1" lang="ja-JP" altLang="en-US" b="1" dirty="0"/>
              <a:t>シナリオの大まかな設定、ゲーム内容の概観の構想</a:t>
            </a:r>
          </a:p>
        </p:txBody>
      </p:sp>
      <p:sp>
        <p:nvSpPr>
          <p:cNvPr id="7" name="矢印: 右 6">
            <a:extLst>
              <a:ext uri="{FF2B5EF4-FFF2-40B4-BE49-F238E27FC236}">
                <a16:creationId xmlns:a16="http://schemas.microsoft.com/office/drawing/2014/main" id="{B0023EE5-054C-DE43-DE46-55DF392FAE85}"/>
              </a:ext>
            </a:extLst>
          </p:cNvPr>
          <p:cNvSpPr/>
          <p:nvPr/>
        </p:nvSpPr>
        <p:spPr>
          <a:xfrm>
            <a:off x="1415415" y="2720340"/>
            <a:ext cx="115443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9D554D77-B6E2-81E0-6986-46F003C164E4}"/>
              </a:ext>
            </a:extLst>
          </p:cNvPr>
          <p:cNvSpPr txBox="1"/>
          <p:nvPr/>
        </p:nvSpPr>
        <p:spPr>
          <a:xfrm>
            <a:off x="906780" y="2403872"/>
            <a:ext cx="5783580" cy="369332"/>
          </a:xfrm>
          <a:prstGeom prst="rect">
            <a:avLst/>
          </a:prstGeom>
          <a:noFill/>
        </p:spPr>
        <p:txBody>
          <a:bodyPr wrap="square" rtlCol="0">
            <a:spAutoFit/>
          </a:bodyPr>
          <a:lstStyle/>
          <a:p>
            <a:r>
              <a:rPr lang="en-US" altLang="ja-JP" b="1" dirty="0"/>
              <a:t>Blender</a:t>
            </a:r>
            <a:r>
              <a:rPr lang="ja-JP" altLang="en-US" b="1" dirty="0"/>
              <a:t>や</a:t>
            </a:r>
            <a:r>
              <a:rPr lang="en-US" altLang="ja-JP" b="1" dirty="0"/>
              <a:t>Unity</a:t>
            </a:r>
            <a:r>
              <a:rPr lang="ja-JP" altLang="en-US" b="1" dirty="0"/>
              <a:t>の</a:t>
            </a:r>
            <a:r>
              <a:rPr lang="en-US" altLang="ja-JP" b="1" dirty="0"/>
              <a:t>3D</a:t>
            </a:r>
            <a:r>
              <a:rPr lang="ja-JP" altLang="en-US" b="1" dirty="0"/>
              <a:t>を触る練習、</a:t>
            </a:r>
            <a:r>
              <a:rPr lang="en-US" altLang="ja-JP" b="1" dirty="0"/>
              <a:t>3D</a:t>
            </a:r>
            <a:r>
              <a:rPr lang="ja-JP" altLang="en-US" b="1" dirty="0"/>
              <a:t>シーンの仮制作</a:t>
            </a:r>
            <a:endParaRPr kumimoji="1" lang="ja-JP" altLang="en-US" b="1" dirty="0"/>
          </a:p>
        </p:txBody>
      </p:sp>
      <p:sp>
        <p:nvSpPr>
          <p:cNvPr id="9" name="矢印: 右 8">
            <a:extLst>
              <a:ext uri="{FF2B5EF4-FFF2-40B4-BE49-F238E27FC236}">
                <a16:creationId xmlns:a16="http://schemas.microsoft.com/office/drawing/2014/main" id="{07719B20-6835-4929-C7E6-099EF8C9801A}"/>
              </a:ext>
            </a:extLst>
          </p:cNvPr>
          <p:cNvSpPr/>
          <p:nvPr/>
        </p:nvSpPr>
        <p:spPr>
          <a:xfrm>
            <a:off x="2569845" y="3402568"/>
            <a:ext cx="1154430"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253BB4EA-AA68-B076-7C7E-8FFD7F523B6D}"/>
              </a:ext>
            </a:extLst>
          </p:cNvPr>
          <p:cNvSpPr txBox="1"/>
          <p:nvPr/>
        </p:nvSpPr>
        <p:spPr>
          <a:xfrm>
            <a:off x="1169670" y="3138964"/>
            <a:ext cx="6469380" cy="365760"/>
          </a:xfrm>
          <a:prstGeom prst="rect">
            <a:avLst/>
          </a:prstGeom>
          <a:noFill/>
        </p:spPr>
        <p:txBody>
          <a:bodyPr wrap="square" rtlCol="0">
            <a:spAutoFit/>
          </a:bodyPr>
          <a:lstStyle/>
          <a:p>
            <a:r>
              <a:rPr kumimoji="1" lang="ja-JP" altLang="en-US" b="1" dirty="0"/>
              <a:t>メインキャラのデザイン固め、ノベルゲーム部分の土台作り</a:t>
            </a:r>
          </a:p>
        </p:txBody>
      </p:sp>
      <p:sp>
        <p:nvSpPr>
          <p:cNvPr id="11" name="矢印: 右 10">
            <a:extLst>
              <a:ext uri="{FF2B5EF4-FFF2-40B4-BE49-F238E27FC236}">
                <a16:creationId xmlns:a16="http://schemas.microsoft.com/office/drawing/2014/main" id="{FB4D28B1-2976-CD00-F495-F3F3BFF7BF2E}"/>
              </a:ext>
            </a:extLst>
          </p:cNvPr>
          <p:cNvSpPr/>
          <p:nvPr/>
        </p:nvSpPr>
        <p:spPr>
          <a:xfrm>
            <a:off x="3918584" y="4144804"/>
            <a:ext cx="2417445"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4E9829CF-AFE4-B5B6-5164-8FCE6973C132}"/>
              </a:ext>
            </a:extLst>
          </p:cNvPr>
          <p:cNvSpPr txBox="1"/>
          <p:nvPr/>
        </p:nvSpPr>
        <p:spPr>
          <a:xfrm>
            <a:off x="2269806" y="3849052"/>
            <a:ext cx="5715000" cy="365760"/>
          </a:xfrm>
          <a:prstGeom prst="rect">
            <a:avLst/>
          </a:prstGeom>
          <a:noFill/>
        </p:spPr>
        <p:txBody>
          <a:bodyPr wrap="square" rtlCol="0">
            <a:spAutoFit/>
          </a:bodyPr>
          <a:lstStyle/>
          <a:p>
            <a:r>
              <a:rPr kumimoji="1" lang="ja-JP" altLang="en-US" b="1" dirty="0"/>
              <a:t>大学のコマ数の少なさを活用し一気に</a:t>
            </a:r>
            <a:r>
              <a:rPr kumimoji="1" lang="en-US" altLang="ja-JP" b="1" dirty="0"/>
              <a:t>β</a:t>
            </a:r>
            <a:r>
              <a:rPr kumimoji="1" lang="ja-JP" altLang="en-US" b="1" dirty="0"/>
              <a:t>版の完成まで</a:t>
            </a:r>
          </a:p>
        </p:txBody>
      </p:sp>
      <p:sp>
        <p:nvSpPr>
          <p:cNvPr id="13" name="矢印: 右 12">
            <a:extLst>
              <a:ext uri="{FF2B5EF4-FFF2-40B4-BE49-F238E27FC236}">
                <a16:creationId xmlns:a16="http://schemas.microsoft.com/office/drawing/2014/main" id="{009E1CD4-564A-16F8-7B72-57DE741B41C4}"/>
              </a:ext>
            </a:extLst>
          </p:cNvPr>
          <p:cNvSpPr/>
          <p:nvPr/>
        </p:nvSpPr>
        <p:spPr>
          <a:xfrm>
            <a:off x="6336029" y="5107780"/>
            <a:ext cx="4377691" cy="365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ボックス 13">
            <a:extLst>
              <a:ext uri="{FF2B5EF4-FFF2-40B4-BE49-F238E27FC236}">
                <a16:creationId xmlns:a16="http://schemas.microsoft.com/office/drawing/2014/main" id="{B5E3A70F-336E-AB83-B259-ABDF27A461E5}"/>
              </a:ext>
            </a:extLst>
          </p:cNvPr>
          <p:cNvSpPr txBox="1"/>
          <p:nvPr/>
        </p:nvSpPr>
        <p:spPr>
          <a:xfrm>
            <a:off x="2787966" y="4722018"/>
            <a:ext cx="8245794" cy="369332"/>
          </a:xfrm>
          <a:prstGeom prst="rect">
            <a:avLst/>
          </a:prstGeom>
          <a:noFill/>
        </p:spPr>
        <p:txBody>
          <a:bodyPr wrap="square" rtlCol="0">
            <a:spAutoFit/>
          </a:bodyPr>
          <a:lstStyle/>
          <a:p>
            <a:r>
              <a:rPr kumimoji="1" lang="ja-JP" altLang="en-US" b="1" dirty="0"/>
              <a:t>機能拡張、素材の追加、最適化、大学及びネット上の知人による体験プレイ</a:t>
            </a:r>
          </a:p>
        </p:txBody>
      </p:sp>
      <p:sp>
        <p:nvSpPr>
          <p:cNvPr id="15" name="テキスト ボックス 14">
            <a:extLst>
              <a:ext uri="{FF2B5EF4-FFF2-40B4-BE49-F238E27FC236}">
                <a16:creationId xmlns:a16="http://schemas.microsoft.com/office/drawing/2014/main" id="{0615808A-182B-81AA-F2C4-2F1E609DD0F2}"/>
              </a:ext>
            </a:extLst>
          </p:cNvPr>
          <p:cNvSpPr txBox="1"/>
          <p:nvPr/>
        </p:nvSpPr>
        <p:spPr>
          <a:xfrm>
            <a:off x="10668000" y="5687405"/>
            <a:ext cx="1154430" cy="738664"/>
          </a:xfrm>
          <a:prstGeom prst="rect">
            <a:avLst/>
          </a:prstGeom>
          <a:noFill/>
        </p:spPr>
        <p:txBody>
          <a:bodyPr wrap="square" rtlCol="0">
            <a:spAutoFit/>
          </a:bodyPr>
          <a:lstStyle/>
          <a:p>
            <a:r>
              <a:rPr kumimoji="1" lang="ja-JP" altLang="en-US" sz="2400" b="1" dirty="0">
                <a:solidFill>
                  <a:srgbClr val="FF0000"/>
                </a:solidFill>
              </a:rPr>
              <a:t>完成！</a:t>
            </a:r>
            <a:endParaRPr kumimoji="1" lang="en-US" altLang="ja-JP" sz="2400" b="1" dirty="0">
              <a:solidFill>
                <a:srgbClr val="FF0000"/>
              </a:solidFill>
            </a:endParaRPr>
          </a:p>
          <a:p>
            <a:r>
              <a:rPr lang="ja-JP" altLang="en-US" b="1" dirty="0"/>
              <a:t>  </a:t>
            </a:r>
            <a:r>
              <a:rPr kumimoji="1" lang="en-US" altLang="ja-JP" b="1" dirty="0"/>
              <a:t>(</a:t>
            </a:r>
            <a:r>
              <a:rPr kumimoji="1" lang="ja-JP" altLang="en-US" b="1" dirty="0"/>
              <a:t>予定</a:t>
            </a:r>
            <a:r>
              <a:rPr kumimoji="1" lang="en-US" altLang="ja-JP" b="1" dirty="0"/>
              <a:t>)</a:t>
            </a:r>
            <a:endParaRPr kumimoji="1" lang="ja-JP" altLang="en-US" b="1" dirty="0"/>
          </a:p>
        </p:txBody>
      </p:sp>
      <p:sp>
        <p:nvSpPr>
          <p:cNvPr id="16" name="タイトル 1">
            <a:extLst>
              <a:ext uri="{FF2B5EF4-FFF2-40B4-BE49-F238E27FC236}">
                <a16:creationId xmlns:a16="http://schemas.microsoft.com/office/drawing/2014/main" id="{6168C4E8-FC95-484F-FD97-C6D8A28EFA03}"/>
              </a:ext>
            </a:extLst>
          </p:cNvPr>
          <p:cNvSpPr>
            <a:spLocks noGrp="1"/>
          </p:cNvSpPr>
          <p:nvPr>
            <p:ph type="title"/>
          </p:nvPr>
        </p:nvSpPr>
        <p:spPr>
          <a:xfrm>
            <a:off x="335280" y="183805"/>
            <a:ext cx="10515600" cy="701308"/>
          </a:xfrm>
        </p:spPr>
        <p:txBody>
          <a:bodyPr>
            <a:normAutofit/>
          </a:bodyPr>
          <a:lstStyle/>
          <a:p>
            <a:r>
              <a:rPr kumimoji="1" lang="ja-JP" altLang="en-US" sz="2800" b="1" dirty="0"/>
              <a:t>全体スケジュール</a:t>
            </a:r>
          </a:p>
        </p:txBody>
      </p:sp>
    </p:spTree>
    <p:extLst>
      <p:ext uri="{BB962C8B-B14F-4D97-AF65-F5344CB8AC3E}">
        <p14:creationId xmlns:p14="http://schemas.microsoft.com/office/powerpoint/2010/main" val="3232712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シナリオパート①</a:t>
            </a:r>
          </a:p>
        </p:txBody>
      </p:sp>
      <p:sp>
        <p:nvSpPr>
          <p:cNvPr id="3" name="コンテンツ プレースホルダー 2">
            <a:extLst>
              <a:ext uri="{FF2B5EF4-FFF2-40B4-BE49-F238E27FC236}">
                <a16:creationId xmlns:a16="http://schemas.microsoft.com/office/drawing/2014/main" id="{64181A94-0EBF-2F3E-0160-0852A58103AC}"/>
              </a:ext>
            </a:extLst>
          </p:cNvPr>
          <p:cNvSpPr>
            <a:spLocks noGrp="1"/>
          </p:cNvSpPr>
          <p:nvPr>
            <p:ph idx="1"/>
          </p:nvPr>
        </p:nvSpPr>
        <p:spPr>
          <a:xfrm>
            <a:off x="838200" y="6336188"/>
            <a:ext cx="10515600" cy="313373"/>
          </a:xfrm>
        </p:spPr>
        <p:txBody>
          <a:bodyPr>
            <a:normAutofit fontScale="92500" lnSpcReduction="20000"/>
          </a:bodyPr>
          <a:lstStyle/>
          <a:p>
            <a:pPr marL="0" indent="0" algn="r">
              <a:buNone/>
            </a:pPr>
            <a:r>
              <a:rPr kumimoji="1" lang="en-US" altLang="ja-JP" sz="2000" dirty="0"/>
              <a:t>※</a:t>
            </a:r>
            <a:r>
              <a:rPr kumimoji="1" lang="ja-JP" altLang="en-US" sz="2000" dirty="0"/>
              <a:t>画像は開発中のものです</a:t>
            </a:r>
          </a:p>
        </p:txBody>
      </p:sp>
      <p:pic>
        <p:nvPicPr>
          <p:cNvPr id="5" name="図 4">
            <a:extLst>
              <a:ext uri="{FF2B5EF4-FFF2-40B4-BE49-F238E27FC236}">
                <a16:creationId xmlns:a16="http://schemas.microsoft.com/office/drawing/2014/main" id="{279EF17A-A9B9-7A26-41DE-770573538E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7051" y="1363144"/>
            <a:ext cx="8557898" cy="4813818"/>
          </a:xfrm>
          <a:prstGeom prst="rect">
            <a:avLst/>
          </a:prstGeom>
        </p:spPr>
      </p:pic>
    </p:spTree>
    <p:extLst>
      <p:ext uri="{BB962C8B-B14F-4D97-AF65-F5344CB8AC3E}">
        <p14:creationId xmlns:p14="http://schemas.microsoft.com/office/powerpoint/2010/main" val="369397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シナリオパート②</a:t>
            </a:r>
          </a:p>
        </p:txBody>
      </p:sp>
      <p:pic>
        <p:nvPicPr>
          <p:cNvPr id="4" name="sample2">
            <a:hlinkClick r:id="" action="ppaction://media"/>
            <a:extLst>
              <a:ext uri="{FF2B5EF4-FFF2-40B4-BE49-F238E27FC236}">
                <a16:creationId xmlns:a16="http://schemas.microsoft.com/office/drawing/2014/main" id="{DB031CE9-DF89-A51B-D525-17504A5605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528020" y="1345564"/>
            <a:ext cx="9135959" cy="5147311"/>
          </a:xfrm>
        </p:spPr>
      </p:pic>
    </p:spTree>
    <p:extLst>
      <p:ext uri="{BB962C8B-B14F-4D97-AF65-F5344CB8AC3E}">
        <p14:creationId xmlns:p14="http://schemas.microsoft.com/office/powerpoint/2010/main" val="1057779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56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06C9244-A5FE-FC33-BAC1-8AF0C6A3B2CF}"/>
              </a:ext>
            </a:extLst>
          </p:cNvPr>
          <p:cNvPicPr>
            <a:picLocks noChangeAspect="1"/>
          </p:cNvPicPr>
          <p:nvPr/>
        </p:nvPicPr>
        <p:blipFill>
          <a:blip r:embed="rId2">
            <a:alphaModFix amt="30000"/>
            <a:extLst>
              <a:ext uri="{28A0092B-C50C-407E-A947-70E740481C1C}">
                <a14:useLocalDpi xmlns:a14="http://schemas.microsoft.com/office/drawing/2010/main" val="0"/>
              </a:ext>
            </a:extLst>
          </a:blip>
          <a:stretch>
            <a:fillRect/>
          </a:stretch>
        </p:blipFill>
        <p:spPr>
          <a:xfrm>
            <a:off x="5310202" y="0"/>
            <a:ext cx="7837717" cy="6858000"/>
          </a:xfrm>
          <a:prstGeom prst="rect">
            <a:avLst/>
          </a:prstGeom>
        </p:spPr>
      </p:pic>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シナリオパート③</a:t>
            </a:r>
          </a:p>
        </p:txBody>
      </p:sp>
      <p:sp>
        <p:nvSpPr>
          <p:cNvPr id="3" name="コンテンツ プレースホルダー 2">
            <a:extLst>
              <a:ext uri="{FF2B5EF4-FFF2-40B4-BE49-F238E27FC236}">
                <a16:creationId xmlns:a16="http://schemas.microsoft.com/office/drawing/2014/main" id="{64181A94-0EBF-2F3E-0160-0852A58103AC}"/>
              </a:ext>
            </a:extLst>
          </p:cNvPr>
          <p:cNvSpPr>
            <a:spLocks noGrp="1"/>
          </p:cNvSpPr>
          <p:nvPr>
            <p:ph idx="1"/>
          </p:nvPr>
        </p:nvSpPr>
        <p:spPr/>
        <p:txBody>
          <a:bodyPr/>
          <a:lstStyle/>
          <a:p>
            <a:pPr marL="0" indent="0">
              <a:buNone/>
            </a:pPr>
            <a:r>
              <a:rPr kumimoji="1" lang="ja-JP" altLang="en-US" dirty="0"/>
              <a:t>・シナリオ、キャラクター、演出などは全て自作</a:t>
            </a:r>
            <a:endParaRPr kumimoji="1" lang="en-US" altLang="ja-JP" dirty="0"/>
          </a:p>
          <a:p>
            <a:pPr marL="0" indent="0">
              <a:buNone/>
            </a:pPr>
            <a:r>
              <a:rPr lang="ja-JP" altLang="en-US" sz="1800" dirty="0"/>
              <a:t>　　</a:t>
            </a:r>
            <a:r>
              <a:rPr lang="en-US" altLang="ja-JP" sz="1800" dirty="0"/>
              <a:t>(</a:t>
            </a:r>
            <a:r>
              <a:rPr kumimoji="1" lang="ja-JP" altLang="en-US" sz="1800" dirty="0"/>
              <a:t>正直プログラミングと同じぐらいシナリオやイラストの制作に時間がかかっている</a:t>
            </a:r>
            <a:r>
              <a:rPr kumimoji="1" lang="en-US" altLang="ja-JP" sz="1800" dirty="0"/>
              <a:t>)</a:t>
            </a:r>
          </a:p>
          <a:p>
            <a:pPr marL="0" indent="0">
              <a:buNone/>
            </a:pPr>
            <a:endParaRPr kumimoji="1" lang="en-US" altLang="ja-JP" sz="800" dirty="0"/>
          </a:p>
          <a:p>
            <a:pPr marL="0" indent="0">
              <a:buNone/>
            </a:pPr>
            <a:r>
              <a:rPr kumimoji="1" lang="ja-JP" altLang="en-US" dirty="0"/>
              <a:t>・背景のみ画像生成</a:t>
            </a:r>
            <a:r>
              <a:rPr kumimoji="1" lang="en-US" altLang="ja-JP" dirty="0"/>
              <a:t>AI</a:t>
            </a:r>
            <a:r>
              <a:rPr kumimoji="1" lang="ja-JP" altLang="en-US" dirty="0"/>
              <a:t>を使用</a:t>
            </a:r>
            <a:endParaRPr kumimoji="1" lang="en-US" altLang="ja-JP" dirty="0"/>
          </a:p>
          <a:p>
            <a:pPr marL="0" indent="0">
              <a:buNone/>
            </a:pPr>
            <a:r>
              <a:rPr kumimoji="1" lang="ja-JP" altLang="en-US" sz="1800" dirty="0"/>
              <a:t>　　</a:t>
            </a:r>
            <a:r>
              <a:rPr kumimoji="1" lang="en-US" altLang="ja-JP" sz="1800" dirty="0"/>
              <a:t>(</a:t>
            </a:r>
            <a:r>
              <a:rPr kumimoji="1" lang="ja-JP" altLang="en-US" sz="1800" dirty="0"/>
              <a:t>使った</a:t>
            </a:r>
            <a:r>
              <a:rPr kumimoji="1" lang="en-US" altLang="ja-JP" sz="1800" dirty="0"/>
              <a:t>AI</a:t>
            </a:r>
            <a:r>
              <a:rPr kumimoji="1" lang="ja-JP" altLang="en-US" sz="1800" dirty="0"/>
              <a:t>や画像生成</a:t>
            </a:r>
            <a:r>
              <a:rPr kumimoji="1" lang="en-US" altLang="ja-JP" sz="1800" dirty="0"/>
              <a:t>AI</a:t>
            </a:r>
            <a:r>
              <a:rPr kumimoji="1" lang="ja-JP" altLang="en-US" sz="1800" dirty="0"/>
              <a:t>の使用に対する考え方などは最後に捕捉として記している</a:t>
            </a:r>
            <a:r>
              <a:rPr kumimoji="1" lang="en-US" altLang="ja-JP" sz="1800" dirty="0"/>
              <a:t>)</a:t>
            </a:r>
          </a:p>
          <a:p>
            <a:pPr marL="0" indent="0">
              <a:buNone/>
            </a:pPr>
            <a:endParaRPr kumimoji="1" lang="en-US" altLang="ja-JP" sz="1800" dirty="0"/>
          </a:p>
          <a:p>
            <a:pPr marL="0" indent="0">
              <a:buNone/>
            </a:pPr>
            <a:r>
              <a:rPr kumimoji="1" lang="ja-JP" altLang="en-US" dirty="0"/>
              <a:t>・オート、スキップ、ログ、セーブなどの基本的な機能は実装している</a:t>
            </a:r>
            <a:endParaRPr kumimoji="1" lang="en-US" altLang="ja-JP" dirty="0"/>
          </a:p>
          <a:p>
            <a:pPr marL="0" indent="0">
              <a:buNone/>
            </a:pPr>
            <a:r>
              <a:rPr kumimoji="1" lang="ja-JP" altLang="en-US" dirty="0"/>
              <a:t>・文字送りの速さなど環境設定も行えるようにしたい</a:t>
            </a:r>
            <a:endParaRPr kumimoji="1" lang="en-US" altLang="ja-JP" dirty="0"/>
          </a:p>
          <a:p>
            <a:pPr marL="0" indent="0">
              <a:buNone/>
            </a:pPr>
            <a:endParaRPr kumimoji="1" lang="ja-JP" altLang="en-US" dirty="0"/>
          </a:p>
        </p:txBody>
      </p:sp>
    </p:spTree>
    <p:extLst>
      <p:ext uri="{BB962C8B-B14F-4D97-AF65-F5344CB8AC3E}">
        <p14:creationId xmlns:p14="http://schemas.microsoft.com/office/powerpoint/2010/main" val="958576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AD75083-5148-FCAB-6B4B-BE55DA0B6BB8}"/>
              </a:ext>
            </a:extLst>
          </p:cNvPr>
          <p:cNvSpPr>
            <a:spLocks noGrp="1"/>
          </p:cNvSpPr>
          <p:nvPr>
            <p:ph type="title"/>
          </p:nvPr>
        </p:nvSpPr>
        <p:spPr/>
        <p:txBody>
          <a:bodyPr/>
          <a:lstStyle/>
          <a:p>
            <a:r>
              <a:rPr kumimoji="1" lang="ja-JP" altLang="en-US" b="1" dirty="0"/>
              <a:t>シナリオパート④</a:t>
            </a:r>
          </a:p>
        </p:txBody>
      </p:sp>
      <p:pic>
        <p:nvPicPr>
          <p:cNvPr id="5" name="コンテンツ プレースホルダー 4">
            <a:extLst>
              <a:ext uri="{FF2B5EF4-FFF2-40B4-BE49-F238E27FC236}">
                <a16:creationId xmlns:a16="http://schemas.microsoft.com/office/drawing/2014/main" id="{98DD4F1B-9F61-088B-6741-CC9E8B643CB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5042" t="1345" r="31994" b="75759"/>
          <a:stretch/>
        </p:blipFill>
        <p:spPr>
          <a:xfrm>
            <a:off x="277443" y="4451523"/>
            <a:ext cx="2204237" cy="2041352"/>
          </a:xfrm>
          <a:ln w="25400">
            <a:solidFill>
              <a:schemeClr val="tx1"/>
            </a:solidFill>
          </a:ln>
        </p:spPr>
      </p:pic>
      <p:pic>
        <p:nvPicPr>
          <p:cNvPr id="7" name="図 6">
            <a:extLst>
              <a:ext uri="{FF2B5EF4-FFF2-40B4-BE49-F238E27FC236}">
                <a16:creationId xmlns:a16="http://schemas.microsoft.com/office/drawing/2014/main" id="{AC58FFF6-0EAC-B8BA-1822-DDA843F7A215}"/>
              </a:ext>
            </a:extLst>
          </p:cNvPr>
          <p:cNvPicPr>
            <a:picLocks noChangeAspect="1"/>
          </p:cNvPicPr>
          <p:nvPr/>
        </p:nvPicPr>
        <p:blipFill rotWithShape="1">
          <a:blip r:embed="rId3">
            <a:extLst>
              <a:ext uri="{28A0092B-C50C-407E-A947-70E740481C1C}">
                <a14:useLocalDpi xmlns:a14="http://schemas.microsoft.com/office/drawing/2010/main" val="0"/>
              </a:ext>
            </a:extLst>
          </a:blip>
          <a:srcRect l="37294" t="1854" r="39228" b="76102"/>
          <a:stretch/>
        </p:blipFill>
        <p:spPr>
          <a:xfrm>
            <a:off x="2692143" y="3710832"/>
            <a:ext cx="2174114" cy="2041353"/>
          </a:xfrm>
          <a:prstGeom prst="rect">
            <a:avLst/>
          </a:prstGeom>
          <a:ln w="25400">
            <a:solidFill>
              <a:schemeClr val="tx1"/>
            </a:solidFill>
          </a:ln>
        </p:spPr>
      </p:pic>
      <p:pic>
        <p:nvPicPr>
          <p:cNvPr id="9" name="図 8">
            <a:extLst>
              <a:ext uri="{FF2B5EF4-FFF2-40B4-BE49-F238E27FC236}">
                <a16:creationId xmlns:a16="http://schemas.microsoft.com/office/drawing/2014/main" id="{880B163E-2FC6-A0C9-29A9-3156C54AA8AF}"/>
              </a:ext>
            </a:extLst>
          </p:cNvPr>
          <p:cNvPicPr>
            <a:picLocks noChangeAspect="1"/>
          </p:cNvPicPr>
          <p:nvPr/>
        </p:nvPicPr>
        <p:blipFill rotWithShape="1">
          <a:blip r:embed="rId4">
            <a:extLst>
              <a:ext uri="{28A0092B-C50C-407E-A947-70E740481C1C}">
                <a14:useLocalDpi xmlns:a14="http://schemas.microsoft.com/office/drawing/2010/main" val="0"/>
              </a:ext>
            </a:extLst>
          </a:blip>
          <a:srcRect l="42558" t="1927" r="38606" b="77769"/>
          <a:stretch/>
        </p:blipFill>
        <p:spPr>
          <a:xfrm>
            <a:off x="5014071" y="4451523"/>
            <a:ext cx="2163854" cy="2041352"/>
          </a:xfrm>
          <a:prstGeom prst="rect">
            <a:avLst/>
          </a:prstGeom>
          <a:ln w="25400">
            <a:solidFill>
              <a:schemeClr val="tx1"/>
            </a:solidFill>
          </a:ln>
        </p:spPr>
      </p:pic>
      <p:sp>
        <p:nvSpPr>
          <p:cNvPr id="13" name="テキスト ボックス 12">
            <a:extLst>
              <a:ext uri="{FF2B5EF4-FFF2-40B4-BE49-F238E27FC236}">
                <a16:creationId xmlns:a16="http://schemas.microsoft.com/office/drawing/2014/main" id="{64E38A30-BF19-2DCA-E2BA-550A845306E1}"/>
              </a:ext>
            </a:extLst>
          </p:cNvPr>
          <p:cNvSpPr txBox="1"/>
          <p:nvPr/>
        </p:nvSpPr>
        <p:spPr>
          <a:xfrm>
            <a:off x="838199" y="1816274"/>
            <a:ext cx="10515599" cy="1384995"/>
          </a:xfrm>
          <a:prstGeom prst="rect">
            <a:avLst/>
          </a:prstGeom>
          <a:noFill/>
        </p:spPr>
        <p:txBody>
          <a:bodyPr wrap="square" rtlCol="0">
            <a:spAutoFit/>
          </a:bodyPr>
          <a:lstStyle/>
          <a:p>
            <a:r>
              <a:rPr kumimoji="1" lang="ja-JP" altLang="en-US" sz="2800" dirty="0"/>
              <a:t>想定より早く開発が進んだため、設定のみ作るはずだった残り</a:t>
            </a:r>
            <a:r>
              <a:rPr kumimoji="1" lang="en-US" altLang="ja-JP" sz="2800" dirty="0"/>
              <a:t>10</a:t>
            </a:r>
            <a:r>
              <a:rPr kumimoji="1" lang="ja-JP" altLang="en-US" sz="2800" dirty="0"/>
              <a:t>機についてもデザインを進めている</a:t>
            </a:r>
            <a:r>
              <a:rPr kumimoji="1" lang="en-US" altLang="ja-JP" sz="2800" dirty="0"/>
              <a:t>(</a:t>
            </a:r>
            <a:r>
              <a:rPr kumimoji="1" lang="ja-JP" altLang="en-US" sz="2800" dirty="0"/>
              <a:t>構想時の自分は軽い気持ちでセインは</a:t>
            </a:r>
            <a:r>
              <a:rPr kumimoji="1" lang="en-US" altLang="ja-JP" sz="2800" dirty="0"/>
              <a:t>12</a:t>
            </a:r>
            <a:r>
              <a:rPr kumimoji="1" lang="ja-JP" altLang="en-US" sz="2800" dirty="0"/>
              <a:t>機と定めたのだった</a:t>
            </a:r>
            <a:r>
              <a:rPr kumimoji="1" lang="en-US" altLang="ja-JP" sz="2800" dirty="0"/>
              <a:t>)</a:t>
            </a:r>
            <a:endParaRPr kumimoji="1" lang="ja-JP" altLang="en-US" sz="2800" dirty="0"/>
          </a:p>
        </p:txBody>
      </p:sp>
      <p:pic>
        <p:nvPicPr>
          <p:cNvPr id="4" name="図 3">
            <a:extLst>
              <a:ext uri="{FF2B5EF4-FFF2-40B4-BE49-F238E27FC236}">
                <a16:creationId xmlns:a16="http://schemas.microsoft.com/office/drawing/2014/main" id="{BAF7B79F-E3EF-CDB5-B690-784229EBC5A1}"/>
              </a:ext>
            </a:extLst>
          </p:cNvPr>
          <p:cNvPicPr>
            <a:picLocks noChangeAspect="1"/>
          </p:cNvPicPr>
          <p:nvPr/>
        </p:nvPicPr>
        <p:blipFill rotWithShape="1">
          <a:blip r:embed="rId5">
            <a:extLst>
              <a:ext uri="{28A0092B-C50C-407E-A947-70E740481C1C}">
                <a14:useLocalDpi xmlns:a14="http://schemas.microsoft.com/office/drawing/2010/main" val="0"/>
              </a:ext>
            </a:extLst>
          </a:blip>
          <a:srcRect l="38538" t="7018" r="41046" b="70350"/>
          <a:stretch/>
        </p:blipFill>
        <p:spPr>
          <a:xfrm>
            <a:off x="9710005" y="4304314"/>
            <a:ext cx="2104649" cy="2041353"/>
          </a:xfrm>
          <a:prstGeom prst="rect">
            <a:avLst/>
          </a:prstGeom>
          <a:ln w="25400">
            <a:solidFill>
              <a:schemeClr val="tx1"/>
            </a:solidFill>
          </a:ln>
        </p:spPr>
      </p:pic>
      <p:pic>
        <p:nvPicPr>
          <p:cNvPr id="8" name="図 7">
            <a:extLst>
              <a:ext uri="{FF2B5EF4-FFF2-40B4-BE49-F238E27FC236}">
                <a16:creationId xmlns:a16="http://schemas.microsoft.com/office/drawing/2014/main" id="{9BC5A827-BE46-416D-DBC6-361A9CECFB1C}"/>
              </a:ext>
            </a:extLst>
          </p:cNvPr>
          <p:cNvPicPr>
            <a:picLocks noChangeAspect="1"/>
          </p:cNvPicPr>
          <p:nvPr/>
        </p:nvPicPr>
        <p:blipFill rotWithShape="1">
          <a:blip r:embed="rId6">
            <a:extLst>
              <a:ext uri="{28A0092B-C50C-407E-A947-70E740481C1C}">
                <a14:useLocalDpi xmlns:a14="http://schemas.microsoft.com/office/drawing/2010/main" val="0"/>
              </a:ext>
            </a:extLst>
          </a:blip>
          <a:srcRect l="41084" t="1464" r="40705" b="78348"/>
          <a:stretch/>
        </p:blipFill>
        <p:spPr>
          <a:xfrm>
            <a:off x="7325428" y="3710832"/>
            <a:ext cx="2104648" cy="2041352"/>
          </a:xfrm>
          <a:prstGeom prst="rect">
            <a:avLst/>
          </a:prstGeom>
          <a:ln w="25400">
            <a:solidFill>
              <a:schemeClr val="tx1"/>
            </a:solidFill>
          </a:ln>
        </p:spPr>
      </p:pic>
    </p:spTree>
    <p:extLst>
      <p:ext uri="{BB962C8B-B14F-4D97-AF65-F5344CB8AC3E}">
        <p14:creationId xmlns:p14="http://schemas.microsoft.com/office/powerpoint/2010/main" val="240199575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1712</Words>
  <Application>Microsoft Office PowerPoint</Application>
  <PresentationFormat>ワイド画面</PresentationFormat>
  <Paragraphs>123</Paragraphs>
  <Slides>24</Slides>
  <Notes>1</Notes>
  <HiddenSlides>0</HiddenSlides>
  <MMClips>3</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24</vt:i4>
      </vt:variant>
    </vt:vector>
  </HeadingPairs>
  <TitlesOfParts>
    <vt:vector size="31" baseType="lpstr">
      <vt:lpstr>BIZ UDゴシック</vt:lpstr>
      <vt:lpstr>HGPｺﾞｼｯｸE</vt:lpstr>
      <vt:lpstr>Yu Gothic UI Semibold</vt:lpstr>
      <vt:lpstr>游ゴシック</vt:lpstr>
      <vt:lpstr>游ゴシック Light</vt:lpstr>
      <vt:lpstr>Arial</vt:lpstr>
      <vt:lpstr>Office テーマ</vt:lpstr>
      <vt:lpstr>PowerPoint プレゼンテーション</vt:lpstr>
      <vt:lpstr>聖妖大戦 ~interlude~</vt:lpstr>
      <vt:lpstr>ゲーム内容</vt:lpstr>
      <vt:lpstr>動機</vt:lpstr>
      <vt:lpstr>全体スケジュール</vt:lpstr>
      <vt:lpstr>シナリオパート①</vt:lpstr>
      <vt:lpstr>シナリオパート②</vt:lpstr>
      <vt:lpstr>シナリオパート③</vt:lpstr>
      <vt:lpstr>シナリオパート④</vt:lpstr>
      <vt:lpstr>シナリオパート⑤</vt:lpstr>
      <vt:lpstr>バトルパート①</vt:lpstr>
      <vt:lpstr>バトルパート②</vt:lpstr>
      <vt:lpstr>バトルパート③</vt:lpstr>
      <vt:lpstr>バトルパート④</vt:lpstr>
      <vt:lpstr>バトルパート⑤</vt:lpstr>
      <vt:lpstr>ミニゲーム①</vt:lpstr>
      <vt:lpstr>ミニゲーム②</vt:lpstr>
      <vt:lpstr>ミニゲーム③</vt:lpstr>
      <vt:lpstr>ミニゲーム④</vt:lpstr>
      <vt:lpstr>アピールポイント</vt:lpstr>
      <vt:lpstr>今後の改善点</vt:lpstr>
      <vt:lpstr>よろしくおねがいします！</vt:lpstr>
      <vt:lpstr>捕捉①(使用した画像生成AI)</vt:lpstr>
      <vt:lpstr>捕捉②(画像生成AIに対する考え方)</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陽音 三木</dc:creator>
  <cp:lastModifiedBy>陽音 三木</cp:lastModifiedBy>
  <cp:revision>12</cp:revision>
  <dcterms:created xsi:type="dcterms:W3CDTF">2024-08-22T13:45:50Z</dcterms:created>
  <dcterms:modified xsi:type="dcterms:W3CDTF">2024-08-24T05:23:41Z</dcterms:modified>
</cp:coreProperties>
</file>